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2" r:id="rId3"/>
    <p:sldId id="298" r:id="rId4"/>
    <p:sldId id="268" r:id="rId5"/>
    <p:sldId id="274" r:id="rId6"/>
    <p:sldId id="273" r:id="rId7"/>
    <p:sldId id="272" r:id="rId8"/>
    <p:sldId id="299" r:id="rId9"/>
    <p:sldId id="276" r:id="rId10"/>
    <p:sldId id="300" r:id="rId11"/>
    <p:sldId id="304" r:id="rId12"/>
    <p:sldId id="305" r:id="rId13"/>
    <p:sldId id="301" r:id="rId14"/>
    <p:sldId id="302" r:id="rId15"/>
    <p:sldId id="258" r:id="rId16"/>
    <p:sldId id="278" r:id="rId17"/>
    <p:sldId id="267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70C0"/>
    <a:srgbClr val="764867"/>
    <a:srgbClr val="001F5E"/>
    <a:srgbClr val="F2F2F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86273" autoAdjust="0"/>
  </p:normalViewPr>
  <p:slideViewPr>
    <p:cSldViewPr>
      <p:cViewPr varScale="1">
        <p:scale>
          <a:sx n="121" d="100"/>
          <a:sy n="121" d="100"/>
        </p:scale>
        <p:origin x="92" y="1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effectLst/>
              </a:rPr>
              <a:t>2020 </a:t>
            </a:r>
            <a:r>
              <a:rPr lang="zh-CN" altLang="zh-CN" sz="1800" b="1" dirty="0">
                <a:effectLst/>
              </a:rPr>
              <a:t>年高房价收入比城市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年人均可支配收入（元）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0000"/>
                    <a:satMod val="300000"/>
                  </a:schemeClr>
                </a:gs>
                <a:gs pos="35000">
                  <a:schemeClr val="accent5">
                    <a:tint val="37000"/>
                    <a:satMod val="300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深圳</c:v>
                </c:pt>
                <c:pt idx="1">
                  <c:v>上海</c:v>
                </c:pt>
                <c:pt idx="2">
                  <c:v>福州</c:v>
                </c:pt>
                <c:pt idx="3">
                  <c:v>杭州</c:v>
                </c:pt>
                <c:pt idx="4">
                  <c:v>广州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62522</c:v>
                </c:pt>
                <c:pt idx="1">
                  <c:v>73615</c:v>
                </c:pt>
                <c:pt idx="2">
                  <c:v>47920</c:v>
                </c:pt>
                <c:pt idx="3">
                  <c:v>66068</c:v>
                </c:pt>
                <c:pt idx="4">
                  <c:v>65052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F8-44C7-8CA1-6985334003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房价（元每平方米）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深圳</c:v>
                </c:pt>
                <c:pt idx="1">
                  <c:v>上海</c:v>
                </c:pt>
                <c:pt idx="2">
                  <c:v>福州</c:v>
                </c:pt>
                <c:pt idx="3">
                  <c:v>杭州</c:v>
                </c:pt>
                <c:pt idx="4">
                  <c:v>广州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75244</c:v>
                </c:pt>
                <c:pt idx="1">
                  <c:v>56470</c:v>
                </c:pt>
                <c:pt idx="2">
                  <c:v>28215</c:v>
                </c:pt>
                <c:pt idx="3">
                  <c:v>35282</c:v>
                </c:pt>
                <c:pt idx="4">
                  <c:v>33602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92-4200-A5B9-A4CF344C1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8003712"/>
        <c:axId val="21969753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房价收入比</c:v>
                </c:pt>
              </c:strCache>
            </c:strRef>
          </c:tx>
          <c:spPr>
            <a:ln w="15875" cap="rnd">
              <a:solidFill>
                <a:schemeClr val="accent6"/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深圳</c:v>
                </c:pt>
                <c:pt idx="1">
                  <c:v>上海</c:v>
                </c:pt>
                <c:pt idx="2">
                  <c:v>福州</c:v>
                </c:pt>
                <c:pt idx="3">
                  <c:v>杭州</c:v>
                </c:pt>
                <c:pt idx="4">
                  <c:v>广州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48.1</c:v>
                </c:pt>
                <c:pt idx="1">
                  <c:v>30.7</c:v>
                </c:pt>
                <c:pt idx="2">
                  <c:v>23.6</c:v>
                </c:pt>
                <c:pt idx="3">
                  <c:v>21.4</c:v>
                </c:pt>
                <c:pt idx="4">
                  <c:v>20.7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F8-44C7-8CA1-698533400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4094575"/>
        <c:axId val="1694094159"/>
      </c:lineChart>
      <c:catAx>
        <c:axId val="21800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9697536"/>
        <c:crosses val="autoZero"/>
        <c:auto val="1"/>
        <c:lblAlgn val="ctr"/>
        <c:lblOffset val="100"/>
        <c:noMultiLvlLbl val="0"/>
      </c:catAx>
      <c:valAx>
        <c:axId val="21969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8003712"/>
        <c:crosses val="autoZero"/>
        <c:crossBetween val="between"/>
      </c:valAx>
      <c:valAx>
        <c:axId val="1694094159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4094575"/>
        <c:crosses val="max"/>
        <c:crossBetween val="between"/>
      </c:valAx>
      <c:catAx>
        <c:axId val="16940945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94094159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 b="1" dirty="0">
                <a:effectLst/>
              </a:rPr>
              <a:t>房价收入比与单身率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307546941247729"/>
          <c:y val="0.17502471982051987"/>
          <c:w val="0.81118073894609333"/>
          <c:h val="0.56173920395723664"/>
        </c:manualLayout>
      </c:layout>
      <c:area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单身率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dLbls>
            <c:dLbl>
              <c:idx val="0"/>
              <c:layout>
                <c:manualLayout>
                  <c:x val="-2.8204802380844291E-17"/>
                  <c:y val="-0.213119705892224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D60-4AEC-9D20-CE921571BE2E}"/>
                </c:ext>
              </c:extLst>
            </c:dLbl>
            <c:dLbl>
              <c:idx val="1"/>
              <c:layout>
                <c:manualLayout>
                  <c:x val="1.5384615384615666E-3"/>
                  <c:y val="-0.196725882362053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D60-4AEC-9D20-CE921571BE2E}"/>
                </c:ext>
              </c:extLst>
            </c:dLbl>
            <c:dLbl>
              <c:idx val="2"/>
              <c:layout>
                <c:manualLayout>
                  <c:x val="1.5384615384615385E-3"/>
                  <c:y val="-0.204922794127138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60-4AEC-9D20-CE921571BE2E}"/>
                </c:ext>
              </c:extLst>
            </c:dLbl>
            <c:dLbl>
              <c:idx val="3"/>
              <c:layout>
                <c:manualLayout>
                  <c:x val="0"/>
                  <c:y val="-0.19672588236205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60-4AEC-9D20-CE921571BE2E}"/>
                </c:ext>
              </c:extLst>
            </c:dLbl>
            <c:dLbl>
              <c:idx val="4"/>
              <c:layout>
                <c:manualLayout>
                  <c:x val="-1.5384615384615385E-3"/>
                  <c:y val="-0.20902125000968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D60-4AEC-9D20-CE921571BE2E}"/>
                </c:ext>
              </c:extLst>
            </c:dLbl>
            <c:dLbl>
              <c:idx val="5"/>
              <c:layout>
                <c:manualLayout>
                  <c:x val="-1.1281920952337716E-16"/>
                  <c:y val="-0.19672588236205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D60-4AEC-9D20-CE921571BE2E}"/>
                </c:ext>
              </c:extLst>
            </c:dLbl>
            <c:dLbl>
              <c:idx val="6"/>
              <c:layout>
                <c:manualLayout>
                  <c:x val="0"/>
                  <c:y val="-0.176233602949339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D60-4AEC-9D20-CE921571BE2E}"/>
                </c:ext>
              </c:extLst>
            </c:dLbl>
            <c:dLbl>
              <c:idx val="7"/>
              <c:layout>
                <c:manualLayout>
                  <c:x val="1.5384615384615385E-3"/>
                  <c:y val="-0.176233602949339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D60-4AEC-9D20-CE921571BE2E}"/>
                </c:ext>
              </c:extLst>
            </c:dLbl>
            <c:dLbl>
              <c:idx val="8"/>
              <c:layout>
                <c:manualLayout>
                  <c:x val="3.0769230769229642E-3"/>
                  <c:y val="-0.172135147066796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D60-4AEC-9D20-CE921571BE2E}"/>
                </c:ext>
              </c:extLst>
            </c:dLbl>
            <c:dLbl>
              <c:idx val="9"/>
              <c:layout>
                <c:manualLayout>
                  <c:x val="1.5384615384615385E-3"/>
                  <c:y val="-0.176233602949339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D60-4AEC-9D20-CE921571B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深圳</c:v>
                </c:pt>
                <c:pt idx="1">
                  <c:v>上海</c:v>
                </c:pt>
                <c:pt idx="2">
                  <c:v>福州</c:v>
                </c:pt>
                <c:pt idx="3">
                  <c:v>杭州</c:v>
                </c:pt>
                <c:pt idx="4">
                  <c:v>广州</c:v>
                </c:pt>
                <c:pt idx="5">
                  <c:v>南京</c:v>
                </c:pt>
                <c:pt idx="6">
                  <c:v>苏州</c:v>
                </c:pt>
                <c:pt idx="7">
                  <c:v>宁波</c:v>
                </c:pt>
                <c:pt idx="8">
                  <c:v>西安</c:v>
                </c:pt>
                <c:pt idx="9">
                  <c:v>合肥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77.23</c:v>
                </c:pt>
                <c:pt idx="1">
                  <c:v>70.8</c:v>
                </c:pt>
                <c:pt idx="2">
                  <c:v>75.930000000000007</c:v>
                </c:pt>
                <c:pt idx="3">
                  <c:v>70.040000000000006</c:v>
                </c:pt>
                <c:pt idx="4">
                  <c:v>74.52</c:v>
                </c:pt>
                <c:pt idx="5">
                  <c:v>71.099999999999994</c:v>
                </c:pt>
                <c:pt idx="6">
                  <c:v>63.81</c:v>
                </c:pt>
                <c:pt idx="7">
                  <c:v>62.2</c:v>
                </c:pt>
                <c:pt idx="8">
                  <c:v>65.08</c:v>
                </c:pt>
                <c:pt idx="9">
                  <c:v>63.01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F8-44C7-8CA1-698533400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003712"/>
        <c:axId val="219697536"/>
      </c:areaChar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房价收入比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dLbls>
            <c:dLbl>
              <c:idx val="0"/>
              <c:layout>
                <c:manualLayout>
                  <c:x val="1.5384615384615385E-3"/>
                  <c:y val="-0.159839779419168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D60-4AEC-9D20-CE921571BE2E}"/>
                </c:ext>
              </c:extLst>
            </c:dLbl>
            <c:dLbl>
              <c:idx val="1"/>
              <c:layout>
                <c:manualLayout>
                  <c:x val="1.5384615384615666E-3"/>
                  <c:y val="-0.131150588241368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D60-4AEC-9D20-CE921571BE2E}"/>
                </c:ext>
              </c:extLst>
            </c:dLbl>
            <c:dLbl>
              <c:idx val="2"/>
              <c:layout>
                <c:manualLayout>
                  <c:x val="-1.5384615384615385E-3"/>
                  <c:y val="-0.102461397063569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D60-4AEC-9D20-CE921571BE2E}"/>
                </c:ext>
              </c:extLst>
            </c:dLbl>
            <c:dLbl>
              <c:idx val="3"/>
              <c:layout>
                <c:manualLayout>
                  <c:x val="3.0769230769230769E-3"/>
                  <c:y val="-7.78706617683127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D60-4AEC-9D20-CE921571BE2E}"/>
                </c:ext>
              </c:extLst>
            </c:dLbl>
            <c:dLbl>
              <c:idx val="4"/>
              <c:layout>
                <c:manualLayout>
                  <c:x val="0"/>
                  <c:y val="-7.78706617683126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D60-4AEC-9D20-CE921571BE2E}"/>
                </c:ext>
              </c:extLst>
            </c:dLbl>
            <c:dLbl>
              <c:idx val="5"/>
              <c:layout>
                <c:manualLayout>
                  <c:x val="-1.1281920952337716E-16"/>
                  <c:y val="-6.55752941206843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D60-4AEC-9D20-CE921571BE2E}"/>
                </c:ext>
              </c:extLst>
            </c:dLbl>
            <c:dLbl>
              <c:idx val="6"/>
              <c:layout>
                <c:manualLayout>
                  <c:x val="-3.0769230769230769E-3"/>
                  <c:y val="-5.32799264730561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60-4AEC-9D20-CE921571BE2E}"/>
                </c:ext>
              </c:extLst>
            </c:dLbl>
            <c:dLbl>
              <c:idx val="7"/>
              <c:layout>
                <c:manualLayout>
                  <c:x val="1.5384615384615385E-3"/>
                  <c:y val="-5.32799264730561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60-4AEC-9D20-CE921571BE2E}"/>
                </c:ext>
              </c:extLst>
            </c:dLbl>
            <c:dLbl>
              <c:idx val="8"/>
              <c:layout>
                <c:manualLayout>
                  <c:x val="0"/>
                  <c:y val="-4.09845588254277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60-4AEC-9D20-CE921571BE2E}"/>
                </c:ext>
              </c:extLst>
            </c:dLbl>
            <c:dLbl>
              <c:idx val="9"/>
              <c:layout>
                <c:manualLayout>
                  <c:x val="-1.5384615384616512E-3"/>
                  <c:y val="-4.09845588254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60-4AEC-9D20-CE921571B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深圳</c:v>
                </c:pt>
                <c:pt idx="1">
                  <c:v>上海</c:v>
                </c:pt>
                <c:pt idx="2">
                  <c:v>福州</c:v>
                </c:pt>
                <c:pt idx="3">
                  <c:v>杭州</c:v>
                </c:pt>
                <c:pt idx="4">
                  <c:v>广州</c:v>
                </c:pt>
                <c:pt idx="5">
                  <c:v>南京</c:v>
                </c:pt>
                <c:pt idx="6">
                  <c:v>苏州</c:v>
                </c:pt>
                <c:pt idx="7">
                  <c:v>宁波</c:v>
                </c:pt>
                <c:pt idx="8">
                  <c:v>西安</c:v>
                </c:pt>
                <c:pt idx="9">
                  <c:v>合肥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48.1</c:v>
                </c:pt>
                <c:pt idx="1">
                  <c:v>30.7</c:v>
                </c:pt>
                <c:pt idx="2">
                  <c:v>23.6</c:v>
                </c:pt>
                <c:pt idx="3">
                  <c:v>21.4</c:v>
                </c:pt>
                <c:pt idx="4">
                  <c:v>20.7</c:v>
                </c:pt>
                <c:pt idx="5">
                  <c:v>18.600000000000001</c:v>
                </c:pt>
                <c:pt idx="6">
                  <c:v>17.2</c:v>
                </c:pt>
                <c:pt idx="7">
                  <c:v>16.7</c:v>
                </c:pt>
                <c:pt idx="8">
                  <c:v>14.9</c:v>
                </c:pt>
                <c:pt idx="9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F8-44C7-8CA1-698533400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1736480"/>
        <c:axId val="1811733568"/>
      </c:areaChart>
      <c:catAx>
        <c:axId val="21800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9697536"/>
        <c:crosses val="autoZero"/>
        <c:auto val="1"/>
        <c:lblAlgn val="ctr"/>
        <c:lblOffset val="100"/>
        <c:noMultiLvlLbl val="0"/>
      </c:catAx>
      <c:valAx>
        <c:axId val="21969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8003712"/>
        <c:crosses val="autoZero"/>
        <c:crossBetween val="midCat"/>
      </c:valAx>
      <c:valAx>
        <c:axId val="18117335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11736480"/>
        <c:crosses val="max"/>
        <c:crossBetween val="midCat"/>
      </c:valAx>
      <c:catAx>
        <c:axId val="1811736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1173356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effectLst/>
              </a:rPr>
              <a:t>特殊城市的</a:t>
            </a:r>
            <a:r>
              <a:rPr lang="zh-CN" altLang="zh-CN" sz="1800" b="1" dirty="0">
                <a:effectLst/>
              </a:rPr>
              <a:t>房价收入比与单身率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307546941247729"/>
          <c:y val="0.17502471982051987"/>
          <c:w val="0.81118073894609333"/>
          <c:h val="0.56173920395723664"/>
        </c:manualLayout>
      </c:layou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单身率</c:v>
                </c:pt>
              </c:strCache>
            </c:strRef>
          </c:tx>
          <c:spPr>
            <a:ln w="15875" cap="rnd">
              <a:solidFill>
                <a:schemeClr val="accent2"/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南京</c:v>
                </c:pt>
                <c:pt idx="1">
                  <c:v>苏州</c:v>
                </c:pt>
                <c:pt idx="2">
                  <c:v>宁波</c:v>
                </c:pt>
                <c:pt idx="3">
                  <c:v>石家庄</c:v>
                </c:pt>
                <c:pt idx="4">
                  <c:v>西安</c:v>
                </c:pt>
                <c:pt idx="5">
                  <c:v>合肥</c:v>
                </c:pt>
                <c:pt idx="6">
                  <c:v>南昌</c:v>
                </c:pt>
                <c:pt idx="7">
                  <c:v>烟台</c:v>
                </c:pt>
                <c:pt idx="8">
                  <c:v>沈阳</c:v>
                </c:pt>
                <c:pt idx="9">
                  <c:v>乌鲁木齐</c:v>
                </c:pt>
                <c:pt idx="10">
                  <c:v>长沙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71.099999999999994</c:v>
                </c:pt>
                <c:pt idx="1">
                  <c:v>63.81</c:v>
                </c:pt>
                <c:pt idx="2">
                  <c:v>62.2</c:v>
                </c:pt>
                <c:pt idx="3">
                  <c:v>55.56</c:v>
                </c:pt>
                <c:pt idx="4">
                  <c:v>65.08</c:v>
                </c:pt>
                <c:pt idx="5">
                  <c:v>63.01</c:v>
                </c:pt>
                <c:pt idx="6">
                  <c:v>74.739999999999995</c:v>
                </c:pt>
                <c:pt idx="7">
                  <c:v>72.22</c:v>
                </c:pt>
                <c:pt idx="8">
                  <c:v>71.709999999999994</c:v>
                </c:pt>
                <c:pt idx="9">
                  <c:v>74.599999999999994</c:v>
                </c:pt>
                <c:pt idx="10">
                  <c:v>67.2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F8-44C7-8CA1-698533400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8003712"/>
        <c:axId val="219697536"/>
      </c:lineChar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房价收入比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南京</c:v>
                </c:pt>
                <c:pt idx="1">
                  <c:v>苏州</c:v>
                </c:pt>
                <c:pt idx="2">
                  <c:v>宁波</c:v>
                </c:pt>
                <c:pt idx="3">
                  <c:v>石家庄</c:v>
                </c:pt>
                <c:pt idx="4">
                  <c:v>西安</c:v>
                </c:pt>
                <c:pt idx="5">
                  <c:v>合肥</c:v>
                </c:pt>
                <c:pt idx="6">
                  <c:v>南昌</c:v>
                </c:pt>
                <c:pt idx="7">
                  <c:v>烟台</c:v>
                </c:pt>
                <c:pt idx="8">
                  <c:v>沈阳</c:v>
                </c:pt>
                <c:pt idx="9">
                  <c:v>乌鲁木齐</c:v>
                </c:pt>
                <c:pt idx="10">
                  <c:v>长沙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18.600000000000001</c:v>
                </c:pt>
                <c:pt idx="1">
                  <c:v>17.2</c:v>
                </c:pt>
                <c:pt idx="2">
                  <c:v>16.7</c:v>
                </c:pt>
                <c:pt idx="3">
                  <c:v>16.3</c:v>
                </c:pt>
                <c:pt idx="4">
                  <c:v>14.9</c:v>
                </c:pt>
                <c:pt idx="5">
                  <c:v>14.6</c:v>
                </c:pt>
                <c:pt idx="6">
                  <c:v>13.4</c:v>
                </c:pt>
                <c:pt idx="7">
                  <c:v>10.6</c:v>
                </c:pt>
                <c:pt idx="8">
                  <c:v>10.199999999999999</c:v>
                </c:pt>
                <c:pt idx="9">
                  <c:v>8.6</c:v>
                </c:pt>
                <c:pt idx="10">
                  <c:v>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F8-44C7-8CA1-698533400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4751759"/>
        <c:axId val="1614752591"/>
      </c:lineChart>
      <c:catAx>
        <c:axId val="21800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9697536"/>
        <c:crosses val="autoZero"/>
        <c:auto val="1"/>
        <c:lblAlgn val="ctr"/>
        <c:lblOffset val="100"/>
        <c:noMultiLvlLbl val="0"/>
      </c:catAx>
      <c:valAx>
        <c:axId val="21969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8003712"/>
        <c:crosses val="autoZero"/>
        <c:crossBetween val="between"/>
      </c:valAx>
      <c:valAx>
        <c:axId val="161475259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4751759"/>
        <c:crosses val="max"/>
        <c:crossBetween val="between"/>
      </c:valAx>
      <c:catAx>
        <c:axId val="16147517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14752591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AAD69-838F-4A05-AD8A-32C56977AEB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F2840-1518-4960-82A3-D28AB7EB9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45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107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地域文化因素；</a:t>
            </a:r>
            <a:endParaRPr lang="en-US" altLang="zh-CN" dirty="0"/>
          </a:p>
          <a:p>
            <a:r>
              <a:rPr lang="zh-CN" altLang="en-US" dirty="0"/>
              <a:t>对于本地经济、房价发展不看好；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56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485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86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76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经济增速</a:t>
            </a:r>
            <a:r>
              <a:rPr lang="en-US" altLang="zh-CN" dirty="0"/>
              <a:t>=》</a:t>
            </a:r>
            <a:r>
              <a:rPr lang="zh-CN" altLang="en-US" dirty="0"/>
              <a:t>长远眼光，未来趋势；就业率</a:t>
            </a:r>
            <a:r>
              <a:rPr lang="en-US" altLang="zh-CN" dirty="0"/>
              <a:t>=》</a:t>
            </a:r>
            <a:r>
              <a:rPr lang="zh-CN" altLang="en-US" dirty="0"/>
              <a:t>岗位竞争，容易程度；工资水平</a:t>
            </a:r>
            <a:r>
              <a:rPr lang="en-US" altLang="zh-CN" dirty="0"/>
              <a:t>=》</a:t>
            </a:r>
            <a:r>
              <a:rPr lang="zh-CN" altLang="en-US" dirty="0"/>
              <a:t>生活水平；产业状态</a:t>
            </a:r>
            <a:r>
              <a:rPr lang="en-US" altLang="zh-CN" dirty="0"/>
              <a:t>=》</a:t>
            </a:r>
            <a:r>
              <a:rPr lang="zh-CN" altLang="en-US" dirty="0"/>
              <a:t>在当地的发展态势，大趋势</a:t>
            </a:r>
            <a:endParaRPr lang="en-US" altLang="zh-CN" dirty="0"/>
          </a:p>
          <a:p>
            <a:r>
              <a:rPr lang="zh-CN" altLang="en-US" dirty="0"/>
              <a:t>少泡沫</a:t>
            </a:r>
            <a:r>
              <a:rPr lang="en-US" altLang="zh-CN" dirty="0"/>
              <a:t>=》</a:t>
            </a:r>
            <a:r>
              <a:rPr lang="zh-CN" altLang="en-US" dirty="0"/>
              <a:t>图片；少波动</a:t>
            </a:r>
            <a:r>
              <a:rPr lang="en-US" altLang="zh-CN" dirty="0"/>
              <a:t>=》</a:t>
            </a:r>
            <a:r>
              <a:rPr lang="zh-CN" altLang="en-US" dirty="0"/>
              <a:t>不要猛涨猛降，购房政策要稳定；能负担</a:t>
            </a:r>
            <a:r>
              <a:rPr lang="en-US" altLang="zh-CN" dirty="0"/>
              <a:t>=》</a:t>
            </a:r>
            <a:r>
              <a:rPr lang="zh-CN" altLang="en-US" dirty="0"/>
              <a:t>首付、按揭；房源多</a:t>
            </a:r>
            <a:r>
              <a:rPr lang="en-US" altLang="zh-CN" dirty="0"/>
              <a:t>=》</a:t>
            </a:r>
            <a:r>
              <a:rPr lang="zh-CN" altLang="en-US" dirty="0"/>
              <a:t>选择多，档次多；新城区</a:t>
            </a:r>
            <a:r>
              <a:rPr lang="en-US" altLang="zh-CN" dirty="0"/>
              <a:t>=》</a:t>
            </a:r>
            <a:r>
              <a:rPr lang="zh-CN" altLang="en-US" dirty="0"/>
              <a:t>未来的开发方向，市场情况比较好</a:t>
            </a:r>
            <a:endParaRPr lang="en-US" altLang="zh-CN" dirty="0"/>
          </a:p>
          <a:p>
            <a:r>
              <a:rPr lang="zh-CN" altLang="en-US" dirty="0"/>
              <a:t>基础设施</a:t>
            </a:r>
            <a:r>
              <a:rPr lang="en-US" altLang="zh-CN" dirty="0"/>
              <a:t>=》</a:t>
            </a:r>
            <a:r>
              <a:rPr lang="zh-CN" altLang="en-US" dirty="0"/>
              <a:t>医疗卫生、交通；子女教育</a:t>
            </a:r>
            <a:r>
              <a:rPr lang="en-US" altLang="zh-CN" dirty="0"/>
              <a:t>=》</a:t>
            </a:r>
            <a:r>
              <a:rPr lang="zh-CN" altLang="en-US" dirty="0"/>
              <a:t>关注教育水平；人脉</a:t>
            </a:r>
            <a:r>
              <a:rPr lang="en-US" altLang="zh-CN" dirty="0"/>
              <a:t>=》</a:t>
            </a:r>
            <a:r>
              <a:rPr lang="zh-CN" altLang="en-US" dirty="0"/>
              <a:t>与自己认识的同学朋友有关，对生活工作有所帮助；</a:t>
            </a:r>
            <a:endParaRPr lang="en-US" altLang="zh-CN" dirty="0"/>
          </a:p>
          <a:p>
            <a:r>
              <a:rPr lang="zh-CN" altLang="en-US" dirty="0"/>
              <a:t>养老选择</a:t>
            </a:r>
            <a:r>
              <a:rPr lang="en-US" altLang="zh-CN" dirty="0"/>
              <a:t>=》</a:t>
            </a:r>
            <a:r>
              <a:rPr lang="zh-CN" altLang="en-US" dirty="0"/>
              <a:t>这里适合养老，一直住到老、还是晚年搬到别的地方去，楼层可能不会有太大影响了，但是要考虑周边的配套设施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19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376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592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60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275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565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1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7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27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7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在这张图里，可以随着房价收入比降低，单身率是呈现下降趋势的。</a:t>
            </a:r>
            <a:endParaRPr lang="en-US" altLang="zh-CN" dirty="0"/>
          </a:p>
          <a:p>
            <a:r>
              <a:rPr lang="zh-CN" altLang="en-US" dirty="0"/>
              <a:t>并不是严格排名，只是选择了数据充分的城市。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930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亲年务工 </a:t>
            </a:r>
            <a:r>
              <a:rPr lang="en-US" altLang="zh-CN" dirty="0"/>
              <a:t>-&gt; </a:t>
            </a:r>
            <a:r>
              <a:rPr lang="zh-CN" altLang="en-US" dirty="0"/>
              <a:t>创新型城市</a:t>
            </a:r>
            <a:endParaRPr lang="en-US" altLang="zh-CN" dirty="0"/>
          </a:p>
          <a:p>
            <a:r>
              <a:rPr lang="zh-CN" altLang="en-US" dirty="0"/>
              <a:t>宜居</a:t>
            </a:r>
            <a:r>
              <a:rPr lang="en-US" altLang="zh-CN" dirty="0"/>
              <a:t>or</a:t>
            </a:r>
            <a:r>
              <a:rPr lang="zh-CN" altLang="en-US" dirty="0"/>
              <a:t>宜业 </a:t>
            </a:r>
            <a:r>
              <a:rPr lang="en-US" altLang="zh-CN" dirty="0"/>
              <a:t>-&gt; </a:t>
            </a:r>
            <a:r>
              <a:rPr lang="zh-CN" altLang="en-US" dirty="0"/>
              <a:t>均衡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0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52750"/>
            <a:ext cx="9144000" cy="2190750"/>
          </a:xfrm>
          <a:prstGeom prst="rect">
            <a:avLst/>
          </a:prstGeom>
          <a:effectLst/>
        </p:spPr>
      </p:pic>
      <p:sp>
        <p:nvSpPr>
          <p:cNvPr id="9" name="矩形 8"/>
          <p:cNvSpPr/>
          <p:nvPr userDrawn="1"/>
        </p:nvSpPr>
        <p:spPr>
          <a:xfrm>
            <a:off x="0" y="2499742"/>
            <a:ext cx="9144000" cy="264375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slideLayout" Target="../slideLayouts/slideLayout8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E08DD10-1039-4262-9ECC-458CC20EE417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" name="PA_图片 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219075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3" name="PA_矩形 2"/>
            <p:cNvSpPr/>
            <p:nvPr>
              <p:custDataLst>
                <p:tags r:id="rId4"/>
              </p:custDataLst>
            </p:nvPr>
          </p:nvSpPr>
          <p:spPr>
            <a:xfrm>
              <a:off x="0" y="2190750"/>
              <a:ext cx="9144000" cy="29527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PA_矩形 9"/>
            <p:cNvSpPr/>
            <p:nvPr>
              <p:custDataLst>
                <p:tags r:id="rId5"/>
              </p:custDataLst>
            </p:nvPr>
          </p:nvSpPr>
          <p:spPr>
            <a:xfrm>
              <a:off x="0" y="2190750"/>
              <a:ext cx="9144000" cy="14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PA_矩形 3"/>
          <p:cNvSpPr/>
          <p:nvPr>
            <p:custDataLst>
              <p:tags r:id="rId1"/>
            </p:custDataLst>
          </p:nvPr>
        </p:nvSpPr>
        <p:spPr>
          <a:xfrm>
            <a:off x="3108531" y="2771695"/>
            <a:ext cx="5544616" cy="908518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6292" tIns="23146" rIns="46292" bIns="23146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城市房价收入比与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单身率关系的调查</a:t>
            </a:r>
          </a:p>
        </p:txBody>
      </p:sp>
      <p:sp>
        <p:nvSpPr>
          <p:cNvPr id="7" name="PA_矩形 6"/>
          <p:cNvSpPr/>
          <p:nvPr>
            <p:custDataLst>
              <p:tags r:id="rId2"/>
            </p:custDataLst>
          </p:nvPr>
        </p:nvSpPr>
        <p:spPr>
          <a:xfrm>
            <a:off x="3923928" y="3825926"/>
            <a:ext cx="4608514" cy="308546"/>
          </a:xfrm>
          <a:prstGeom prst="rect">
            <a:avLst/>
          </a:prstGeom>
        </p:spPr>
        <p:txBody>
          <a:bodyPr wrap="square" lIns="61722" tIns="30861" rIns="61722" bIns="30861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组：郁辰</a:t>
            </a:r>
          </a:p>
        </p:txBody>
      </p:sp>
    </p:spTree>
    <p:extLst>
      <p:ext uri="{BB962C8B-B14F-4D97-AF65-F5344CB8AC3E}">
        <p14:creationId xmlns:p14="http://schemas.microsoft.com/office/powerpoint/2010/main" val="39619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1000">
        <p:blinds dir="vert"/>
      </p:transition>
    </mc:Choice>
    <mc:Fallback xmlns="">
      <p:transition spd="slow" advTm="1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43204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特殊的城市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7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21910"/>
              </p:ext>
            </p:extLst>
          </p:nvPr>
        </p:nvGraphicFramePr>
        <p:xfrm>
          <a:off x="467544" y="953113"/>
          <a:ext cx="8255000" cy="3098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20F5346A-275D-42A7-A3FC-892A02B383CF}"/>
              </a:ext>
            </a:extLst>
          </p:cNvPr>
          <p:cNvGrpSpPr/>
          <p:nvPr/>
        </p:nvGrpSpPr>
        <p:grpSpPr>
          <a:xfrm>
            <a:off x="1012396" y="4083918"/>
            <a:ext cx="7165296" cy="898752"/>
            <a:chOff x="647064" y="4194941"/>
            <a:chExt cx="7165296" cy="898752"/>
          </a:xfrm>
        </p:grpSpPr>
        <p:sp>
          <p:nvSpPr>
            <p:cNvPr id="8" name="文本框 3"/>
            <p:cNvSpPr txBox="1"/>
            <p:nvPr/>
          </p:nvSpPr>
          <p:spPr>
            <a:xfrm>
              <a:off x="850592" y="4194941"/>
              <a:ext cx="6961768" cy="898752"/>
            </a:xfrm>
            <a:prstGeom prst="rect">
              <a:avLst/>
            </a:prstGeom>
            <a:noFill/>
          </p:spPr>
          <p:txBody>
            <a:bodyPr wrap="square" lIns="86404" tIns="43202" rIns="86404" bIns="43202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en-US" altLang="zh-CN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[</a:t>
              </a:r>
              <a:r>
                <a:rPr lang="zh-CN" alt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诸葛找房</a:t>
              </a:r>
              <a:r>
                <a:rPr lang="en-US" altLang="zh-CN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]</a:t>
              </a:r>
              <a:r>
                <a:rPr lang="zh-CN" alt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房价收入比调查研究</a:t>
              </a:r>
              <a:r>
                <a:rPr lang="en-US" altLang="zh-CN" sz="1000" i="1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http://admin.fangchan.com/uploadfile/uploadfile/annex/2/2922/607fd424cf52f.pdf</a:t>
              </a:r>
            </a:p>
            <a:p>
              <a:pPr>
                <a:lnSpc>
                  <a:spcPct val="130000"/>
                </a:lnSpc>
                <a:defRPr/>
              </a:pPr>
              <a:r>
                <a:rPr lang="en-US" altLang="zh-CN" sz="1000" i="1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		 http://www.fangchan.com/data/13/2021-04-21/6790536959820632408.html</a:t>
              </a: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000" i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中国各大城市单身率排名</a:t>
              </a:r>
              <a:r>
                <a:rPr lang="en-US" altLang="zh-CN" sz="1000" i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1000" i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数据可视化</a:t>
              </a:r>
              <a:r>
                <a:rPr lang="en-US" altLang="zh-CN" sz="1000" i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en-US" altLang="zh-CN" sz="1000" i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https://www.bilibili.com/video/BV1Sy4y1t7Sv</a:t>
              </a:r>
              <a:endParaRPr lang="zh-CN" altLang="en-US" sz="1000" i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647064" y="4299942"/>
              <a:ext cx="180520" cy="139099"/>
            </a:xfrm>
            <a:custGeom>
              <a:avLst/>
              <a:gdLst>
                <a:gd name="T0" fmla="*/ 2147483646 w 4811"/>
                <a:gd name="T1" fmla="*/ 0 h 3654"/>
                <a:gd name="T2" fmla="*/ 2147483646 w 4811"/>
                <a:gd name="T3" fmla="*/ 2147483646 h 3654"/>
                <a:gd name="T4" fmla="*/ 2147483646 w 4811"/>
                <a:gd name="T5" fmla="*/ 2147483646 h 3654"/>
                <a:gd name="T6" fmla="*/ 2147483646 w 4811"/>
                <a:gd name="T7" fmla="*/ 2147483646 h 3654"/>
                <a:gd name="T8" fmla="*/ 2147483646 w 4811"/>
                <a:gd name="T9" fmla="*/ 2147483646 h 3654"/>
                <a:gd name="T10" fmla="*/ 2147483646 w 4811"/>
                <a:gd name="T11" fmla="*/ 2147483646 h 3654"/>
                <a:gd name="T12" fmla="*/ 2147483646 w 4811"/>
                <a:gd name="T13" fmla="*/ 2147483646 h 3654"/>
                <a:gd name="T14" fmla="*/ 2147483646 w 4811"/>
                <a:gd name="T15" fmla="*/ 2147483646 h 3654"/>
                <a:gd name="T16" fmla="*/ 2147483646 w 4811"/>
                <a:gd name="T17" fmla="*/ 2147483646 h 3654"/>
                <a:gd name="T18" fmla="*/ 2147483646 w 4811"/>
                <a:gd name="T19" fmla="*/ 0 h 3654"/>
                <a:gd name="T20" fmla="*/ 2147483646 w 4811"/>
                <a:gd name="T21" fmla="*/ 0 h 3654"/>
                <a:gd name="T22" fmla="*/ 2147483646 w 4811"/>
                <a:gd name="T23" fmla="*/ 2147483646 h 3654"/>
                <a:gd name="T24" fmla="*/ 2147483646 w 4811"/>
                <a:gd name="T25" fmla="*/ 2147483646 h 3654"/>
                <a:gd name="T26" fmla="*/ 2147483646 w 4811"/>
                <a:gd name="T27" fmla="*/ 2147483646 h 3654"/>
                <a:gd name="T28" fmla="*/ 2147483646 w 4811"/>
                <a:gd name="T29" fmla="*/ 2147483646 h 3654"/>
                <a:gd name="T30" fmla="*/ 2147483646 w 4811"/>
                <a:gd name="T31" fmla="*/ 2147483646 h 3654"/>
                <a:gd name="T32" fmla="*/ 0 w 4811"/>
                <a:gd name="T33" fmla="*/ 2147483646 h 3654"/>
                <a:gd name="T34" fmla="*/ 0 w 4811"/>
                <a:gd name="T35" fmla="*/ 2147483646 h 3654"/>
                <a:gd name="T36" fmla="*/ 2147483646 w 4811"/>
                <a:gd name="T37" fmla="*/ 0 h 36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11"/>
                <a:gd name="T58" fmla="*/ 0 h 3654"/>
                <a:gd name="T59" fmla="*/ 4811 w 4811"/>
                <a:gd name="T60" fmla="*/ 3654 h 36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lIns="86404" tIns="43202" rIns="86404" bIns="43202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841714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2"/>
          <p:cNvSpPr/>
          <p:nvPr/>
        </p:nvSpPr>
        <p:spPr>
          <a:xfrm>
            <a:off x="0" y="-22820"/>
            <a:ext cx="9144000" cy="5166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52750"/>
            <a:ext cx="9144000" cy="21907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0" y="2499742"/>
            <a:ext cx="9144000" cy="2643758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70346"/>
            <a:ext cx="9144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04000" y="1036970"/>
            <a:ext cx="936000" cy="936000"/>
          </a:xfrm>
          <a:prstGeom prst="ellipse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02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27453" y="2624683"/>
            <a:ext cx="3889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房地产存在什么问题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3399854"/>
            <a:ext cx="9144000" cy="10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3672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房地产存在的问题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8000" y="1161276"/>
            <a:ext cx="3744000" cy="17640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11"/>
          <p:cNvSpPr txBox="1"/>
          <p:nvPr/>
        </p:nvSpPr>
        <p:spPr>
          <a:xfrm>
            <a:off x="897357" y="1154003"/>
            <a:ext cx="3622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0" y="2918994"/>
            <a:ext cx="3744000" cy="17640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5"/>
          <p:cNvSpPr txBox="1"/>
          <p:nvPr/>
        </p:nvSpPr>
        <p:spPr>
          <a:xfrm>
            <a:off x="7884372" y="2949354"/>
            <a:ext cx="3622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19672" y="2923709"/>
            <a:ext cx="2952328" cy="140400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9"/>
          <p:cNvSpPr txBox="1"/>
          <p:nvPr/>
        </p:nvSpPr>
        <p:spPr>
          <a:xfrm>
            <a:off x="1835696" y="2995523"/>
            <a:ext cx="2693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72000" y="1521276"/>
            <a:ext cx="2952000" cy="140400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23"/>
          <p:cNvSpPr txBox="1"/>
          <p:nvPr/>
        </p:nvSpPr>
        <p:spPr>
          <a:xfrm>
            <a:off x="7039000" y="1699379"/>
            <a:ext cx="2693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1152593" y="1851864"/>
            <a:ext cx="3059367" cy="7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炒房创造价值，价值对人无益；炒房不创造使用价值，使用价值对人有益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2597" y="1546119"/>
            <a:ext cx="1835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炒房</a:t>
            </a: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5456022" y="3724073"/>
            <a:ext cx="2683764" cy="7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中介和房产商联合操纵市场，哄抬房价，不当竞争，有垄断嫌疑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8224" y="3418327"/>
            <a:ext cx="1551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房地产中介</a:t>
            </a: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4636755" y="2138107"/>
            <a:ext cx="2395732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限购、限售有“饥饿销售”的效果，可能引起市场的恐慌和焦虑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20072" y="1832362"/>
            <a:ext cx="1812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不完善的购房政策</a:t>
            </a:r>
          </a:p>
        </p:txBody>
      </p: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2104260" y="3445034"/>
            <a:ext cx="2395732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定位和规划失当，狂建房子没人住、商户不入驻店铺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04260" y="3139289"/>
            <a:ext cx="138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不合理投资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7D7FD0-FFBA-4FA7-80C9-62480C404FF3}"/>
              </a:ext>
            </a:extLst>
          </p:cNvPr>
          <p:cNvSpPr txBox="1"/>
          <p:nvPr/>
        </p:nvSpPr>
        <p:spPr>
          <a:xfrm>
            <a:off x="519569" y="4370708"/>
            <a:ext cx="4107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i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谭根林</a:t>
            </a:r>
            <a:r>
              <a:rPr lang="en-US" altLang="zh-CN" sz="1400" i="1" kern="100" dirty="0">
                <a:solidFill>
                  <a:schemeClr val="bg1">
                    <a:lumMod val="6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http://blog.sina.com.cn/tangenlin8tangenlin</a:t>
            </a:r>
            <a:endParaRPr lang="zh-CN" altLang="zh-CN" sz="1400" kern="100" dirty="0">
              <a:solidFill>
                <a:schemeClr val="bg1">
                  <a:lumMod val="65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81577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2"/>
          <p:cNvSpPr/>
          <p:nvPr/>
        </p:nvSpPr>
        <p:spPr>
          <a:xfrm>
            <a:off x="0" y="-22820"/>
            <a:ext cx="9144000" cy="5166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52750"/>
            <a:ext cx="9144000" cy="21907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0" y="2499742"/>
            <a:ext cx="9144000" cy="2643758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70346"/>
            <a:ext cx="9144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04000" y="1036970"/>
            <a:ext cx="936000" cy="936000"/>
          </a:xfrm>
          <a:prstGeom prst="ellipse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03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27453" y="2624683"/>
            <a:ext cx="3889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什么适合我们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3399854"/>
            <a:ext cx="9144000" cy="10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8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3672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落户购房的标准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3689879" y="1822154"/>
            <a:ext cx="1662100" cy="1358082"/>
          </a:xfrm>
          <a:custGeom>
            <a:avLst/>
            <a:gdLst/>
            <a:ahLst/>
            <a:cxnLst/>
            <a:rect l="l" t="t" r="r" b="b"/>
            <a:pathLst>
              <a:path w="1796802" h="1469072">
                <a:moveTo>
                  <a:pt x="898401" y="0"/>
                </a:moveTo>
                <a:lnTo>
                  <a:pt x="1796802" y="1469072"/>
                </a:lnTo>
                <a:lnTo>
                  <a:pt x="1015417" y="1469072"/>
                </a:lnTo>
                <a:lnTo>
                  <a:pt x="1015417" y="1372637"/>
                </a:lnTo>
                <a:lnTo>
                  <a:pt x="1154781" y="1372637"/>
                </a:lnTo>
                <a:lnTo>
                  <a:pt x="876052" y="1125318"/>
                </a:lnTo>
                <a:lnTo>
                  <a:pt x="597323" y="1372637"/>
                </a:lnTo>
                <a:lnTo>
                  <a:pt x="736688" y="1372637"/>
                </a:lnTo>
                <a:lnTo>
                  <a:pt x="736688" y="1469072"/>
                </a:lnTo>
                <a:lnTo>
                  <a:pt x="0" y="1469072"/>
                </a:lnTo>
                <a:close/>
              </a:path>
            </a:pathLst>
          </a:custGeom>
          <a:solidFill>
            <a:srgbClr val="0070C0"/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86404" tIns="204103" rIns="86404" bIns="43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4628642" y="3391516"/>
            <a:ext cx="1632736" cy="1387446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765052" y="1500603"/>
                </a:lnTo>
                <a:lnTo>
                  <a:pt x="0" y="1500603"/>
                </a:lnTo>
                <a:lnTo>
                  <a:pt x="375894" y="861452"/>
                </a:lnTo>
                <a:lnTo>
                  <a:pt x="464514" y="915388"/>
                </a:lnTo>
                <a:lnTo>
                  <a:pt x="392059" y="1034436"/>
                </a:lnTo>
                <a:lnTo>
                  <a:pt x="748236" y="924919"/>
                </a:lnTo>
                <a:lnTo>
                  <a:pt x="681880" y="558240"/>
                </a:lnTo>
                <a:lnTo>
                  <a:pt x="609424" y="677289"/>
                </a:lnTo>
                <a:lnTo>
                  <a:pt x="517210" y="621166"/>
                </a:lnTo>
                <a:close/>
              </a:path>
            </a:pathLst>
          </a:custGeom>
          <a:solidFill>
            <a:srgbClr val="0070C0"/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204103" tIns="578292" rIns="0" bIns="43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11"/>
          <p:cNvSpPr/>
          <p:nvPr/>
        </p:nvSpPr>
        <p:spPr>
          <a:xfrm>
            <a:off x="2774477" y="3391516"/>
            <a:ext cx="1632736" cy="1387446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236032" y="601083"/>
                </a:lnTo>
                <a:lnTo>
                  <a:pt x="1121186" y="667974"/>
                </a:lnTo>
                <a:lnTo>
                  <a:pt x="1051045" y="547547"/>
                </a:lnTo>
                <a:lnTo>
                  <a:pt x="977616" y="912876"/>
                </a:lnTo>
                <a:lnTo>
                  <a:pt x="1331611" y="1029255"/>
                </a:lnTo>
                <a:lnTo>
                  <a:pt x="1261469" y="908828"/>
                </a:lnTo>
                <a:lnTo>
                  <a:pt x="1377332" y="841344"/>
                </a:lnTo>
                <a:lnTo>
                  <a:pt x="1765052" y="1500603"/>
                </a:lnTo>
                <a:lnTo>
                  <a:pt x="0" y="1500603"/>
                </a:lnTo>
                <a:close/>
              </a:path>
            </a:pathLst>
          </a:custGeom>
          <a:solidFill>
            <a:srgbClr val="0070C0"/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0" tIns="578292" rIns="170086" bIns="43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 flipH="1">
            <a:off x="493767" y="3651524"/>
            <a:ext cx="2418118" cy="9086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6404" tIns="43202" rIns="86404" bIns="432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algn="r">
              <a:lnSpc>
                <a:spcPct val="150000"/>
              </a:lnSpc>
              <a:defRPr/>
            </a:pPr>
            <a:r>
              <a:rPr lang="zh-CN" altLang="en-US" sz="13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房地产市场状态</a:t>
            </a:r>
            <a:endParaRPr lang="en-US" altLang="zh-CN" sz="13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少泡沫、少波动、能负担、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房源多、新城区。。。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 flipH="1">
            <a:off x="6190248" y="3651524"/>
            <a:ext cx="2459536" cy="9086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6404" tIns="43202" rIns="86404" bIns="432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3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社会、家庭和个人因素</a:t>
            </a:r>
            <a:endParaRPr lang="en-US" altLang="zh-CN" sz="13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基础设施水平、子女教育、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人脉、养老选择、择偶标准。。。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2950287" y="915566"/>
            <a:ext cx="3178818" cy="9086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6404" tIns="43202" rIns="86404" bIns="432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13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en-US" altLang="zh-CN" sz="13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3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就业前景</a:t>
            </a:r>
            <a:endParaRPr lang="en-US" altLang="zh-CN" sz="13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经济增速、就业率、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工资水平、产业状态。。。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657130" y="3294522"/>
            <a:ext cx="1685594" cy="1434430"/>
          </a:xfrm>
          <a:custGeom>
            <a:avLst/>
            <a:gdLst>
              <a:gd name="connsiteX0" fmla="*/ 0 w 1822450"/>
              <a:gd name="connsiteY0" fmla="*/ 0 h 1551623"/>
              <a:gd name="connsiteX1" fmla="*/ 1822450 w 1822450"/>
              <a:gd name="connsiteY1" fmla="*/ 0 h 1551623"/>
              <a:gd name="connsiteX2" fmla="*/ 911225 w 1822450"/>
              <a:gd name="connsiteY2" fmla="*/ 1551623 h 155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50" h="1551623">
                <a:moveTo>
                  <a:pt x="0" y="0"/>
                </a:moveTo>
                <a:lnTo>
                  <a:pt x="1822450" y="0"/>
                </a:lnTo>
                <a:lnTo>
                  <a:pt x="911225" y="1551623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408206" tIns="0" rIns="408206" bIns="374189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553977-0F9B-4A13-8919-20FD0DE16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88" y="-5007"/>
            <a:ext cx="6474424" cy="51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2028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52750"/>
            <a:ext cx="9144000" cy="2190750"/>
          </a:xfrm>
          <a:prstGeom prst="rect">
            <a:avLst/>
          </a:prstGeom>
          <a:effectLst/>
        </p:spPr>
      </p:pic>
      <p:sp>
        <p:nvSpPr>
          <p:cNvPr id="3" name="矩形 2"/>
          <p:cNvSpPr/>
          <p:nvPr/>
        </p:nvSpPr>
        <p:spPr>
          <a:xfrm>
            <a:off x="0" y="2499742"/>
            <a:ext cx="9144000" cy="264375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8D4030D-297A-4D36-B914-D39EC07B02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2"/>
          <a:stretch/>
        </p:blipFill>
        <p:spPr>
          <a:xfrm>
            <a:off x="3967570" y="1048916"/>
            <a:ext cx="3196719" cy="1875633"/>
          </a:xfrm>
          <a:prstGeom prst="rect">
            <a:avLst/>
          </a:prstGeom>
        </p:spPr>
      </p:pic>
      <p:sp>
        <p:nvSpPr>
          <p:cNvPr id="4" name="等腰三角形 2"/>
          <p:cNvSpPr/>
          <p:nvPr/>
        </p:nvSpPr>
        <p:spPr>
          <a:xfrm rot="16200000">
            <a:off x="5765859" y="1758471"/>
            <a:ext cx="5136612" cy="1619673"/>
          </a:xfrm>
          <a:custGeom>
            <a:avLst/>
            <a:gdLst>
              <a:gd name="connsiteX0" fmla="*/ 5136612 w 5136612"/>
              <a:gd name="connsiteY0" fmla="*/ 1015358 h 1331641"/>
              <a:gd name="connsiteX1" fmla="*/ 5136612 w 5136612"/>
              <a:gd name="connsiteY1" fmla="*/ 1331641 h 1331641"/>
              <a:gd name="connsiteX2" fmla="*/ 0 w 5136612"/>
              <a:gd name="connsiteY2" fmla="*/ 1331641 h 1331641"/>
              <a:gd name="connsiteX3" fmla="*/ 0 w 5136612"/>
              <a:gd name="connsiteY3" fmla="*/ 1084693 h 1331641"/>
              <a:gd name="connsiteX4" fmla="*/ 3769574 w 5136612"/>
              <a:gd name="connsiteY4" fmla="*/ 0 h 1331641"/>
              <a:gd name="connsiteX5" fmla="*/ 5136612 w 5136612"/>
              <a:gd name="connsiteY5" fmla="*/ 1015358 h 1331641"/>
              <a:gd name="connsiteX0" fmla="*/ 5136612 w 5136612"/>
              <a:gd name="connsiteY0" fmla="*/ 1015358 h 1331641"/>
              <a:gd name="connsiteX1" fmla="*/ 5136612 w 5136612"/>
              <a:gd name="connsiteY1" fmla="*/ 1331641 h 1331641"/>
              <a:gd name="connsiteX2" fmla="*/ 0 w 5136612"/>
              <a:gd name="connsiteY2" fmla="*/ 1331641 h 1331641"/>
              <a:gd name="connsiteX3" fmla="*/ 0 w 5136612"/>
              <a:gd name="connsiteY3" fmla="*/ 1187838 h 1331641"/>
              <a:gd name="connsiteX4" fmla="*/ 3769574 w 5136612"/>
              <a:gd name="connsiteY4" fmla="*/ 0 h 1331641"/>
              <a:gd name="connsiteX5" fmla="*/ 5136612 w 5136612"/>
              <a:gd name="connsiteY5" fmla="*/ 1015358 h 133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6612" h="1331641">
                <a:moveTo>
                  <a:pt x="5136612" y="1015358"/>
                </a:moveTo>
                <a:lnTo>
                  <a:pt x="5136612" y="1331641"/>
                </a:lnTo>
                <a:lnTo>
                  <a:pt x="0" y="1331641"/>
                </a:lnTo>
                <a:lnTo>
                  <a:pt x="0" y="1187838"/>
                </a:lnTo>
                <a:lnTo>
                  <a:pt x="3769574" y="0"/>
                </a:lnTo>
                <a:cubicBezTo>
                  <a:pt x="4225253" y="307891"/>
                  <a:pt x="4680933" y="707467"/>
                  <a:pt x="5136612" y="101535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6200000">
            <a:off x="5816250" y="1815749"/>
            <a:ext cx="5143500" cy="1512000"/>
          </a:xfrm>
          <a:prstGeom prst="triangle">
            <a:avLst>
              <a:gd name="adj" fmla="val 734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6256" y="339502"/>
            <a:ext cx="2088232" cy="50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昆山</a:t>
            </a:r>
            <a:r>
              <a:rPr lang="en-US" altLang="zh-CN" sz="1600" dirty="0">
                <a:solidFill>
                  <a:srgbClr val="0070C0"/>
                </a:solidFill>
              </a:rPr>
              <a:t>Kunshan City</a:t>
            </a:r>
            <a:endParaRPr lang="zh-CN" altLang="en-US" sz="1600" dirty="0">
              <a:solidFill>
                <a:srgbClr val="0070C0"/>
              </a:solidFill>
            </a:endParaRPr>
          </a:p>
          <a:p>
            <a:pPr algn="ctr"/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99592" y="843502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7A9985E-C72C-4167-9D8D-75F704FCC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69" y="2898779"/>
            <a:ext cx="3196720" cy="16934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4AA879-EF27-43FB-8713-8963DD7777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51" y="1048916"/>
            <a:ext cx="3092519" cy="18567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B889D1-6895-4882-941C-AE793762E3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05" y="2905665"/>
            <a:ext cx="3095664" cy="16879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9501B9E-8739-47DB-BC82-8DE198B1F2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5" y="339502"/>
            <a:ext cx="6993118" cy="41986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C25E218-2A12-4561-A271-99E1E8A7F3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70" y="716085"/>
            <a:ext cx="7488833" cy="40834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41B7058-7215-4565-88F5-95AC3F6897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92" y="1167142"/>
            <a:ext cx="7154177" cy="378992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BD05C4B-DE34-483B-AC1A-0DB44BE7D3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32" y="332616"/>
            <a:ext cx="7812360" cy="411979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7D7633E-DADB-48A2-8DFB-68BE4378B88A}"/>
              </a:ext>
            </a:extLst>
          </p:cNvPr>
          <p:cNvGrpSpPr/>
          <p:nvPr/>
        </p:nvGrpSpPr>
        <p:grpSpPr>
          <a:xfrm>
            <a:off x="1898994" y="1798714"/>
            <a:ext cx="3456189" cy="2159931"/>
            <a:chOff x="2367363" y="1933864"/>
            <a:chExt cx="3456189" cy="215993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FA26936-ED35-47A4-A0FB-A03EEAD39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3434" y="1933864"/>
              <a:ext cx="2160118" cy="215993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9966" tIns="38089" rIns="0" bIns="38089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3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昆山</a:t>
              </a:r>
              <a:endParaRPr lang="en-US" altLang="zh-CN" sz="2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居住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2C8C356-FD9E-4A30-B194-D294667EE2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7363" y="2149859"/>
              <a:ext cx="1728094" cy="17279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79" tIns="38089" rIns="76179" bIns="38089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3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上海</a:t>
              </a:r>
              <a:endParaRPr lang="en-US" altLang="zh-CN" sz="2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</a:t>
              </a:r>
              <a:endParaRPr lang="zh-CN" altLang="en-US" sz="4000" dirty="0">
                <a:solidFill>
                  <a:schemeClr val="bg1"/>
                </a:solidFill>
                <a:latin typeface="Adobe Gothic Std B" pitchFamily="34" charset="-128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59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hecker dir="vert"/>
      </p:transition>
    </mc:Choice>
    <mc:Fallback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3672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优势分析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699792" y="3291830"/>
            <a:ext cx="0" cy="12961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499992" y="3291830"/>
            <a:ext cx="0" cy="12961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300192" y="3291830"/>
            <a:ext cx="0" cy="12961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手动操作 9"/>
          <p:cNvSpPr/>
          <p:nvPr/>
        </p:nvSpPr>
        <p:spPr>
          <a:xfrm rot="16200000">
            <a:off x="1187625" y="1455625"/>
            <a:ext cx="1440160" cy="1584176"/>
          </a:xfrm>
          <a:prstGeom prst="flowChartManualOperati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流程图: 手动操作 10"/>
          <p:cNvSpPr/>
          <p:nvPr/>
        </p:nvSpPr>
        <p:spPr>
          <a:xfrm rot="16200000">
            <a:off x="2915818" y="1455626"/>
            <a:ext cx="1440160" cy="1584176"/>
          </a:xfrm>
          <a:prstGeom prst="flowChartManualOperati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流程图: 手动操作 11"/>
          <p:cNvSpPr/>
          <p:nvPr/>
        </p:nvSpPr>
        <p:spPr>
          <a:xfrm rot="16200000">
            <a:off x="6372202" y="1455626"/>
            <a:ext cx="1440160" cy="1584176"/>
          </a:xfrm>
          <a:prstGeom prst="flowChartManualOperati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流程图: 手动操作 12"/>
          <p:cNvSpPr/>
          <p:nvPr/>
        </p:nvSpPr>
        <p:spPr>
          <a:xfrm rot="16200000">
            <a:off x="4644010" y="1455626"/>
            <a:ext cx="1440160" cy="1584176"/>
          </a:xfrm>
          <a:prstGeom prst="flowChartManualOperati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8" name="Group 29"/>
          <p:cNvGrpSpPr/>
          <p:nvPr/>
        </p:nvGrpSpPr>
        <p:grpSpPr>
          <a:xfrm>
            <a:off x="6966054" y="1832171"/>
            <a:ext cx="252452" cy="316536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19" name="Freeform 80"/>
            <p:cNvSpPr>
              <a:spLocks/>
            </p:cNvSpPr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1"/>
            <p:cNvSpPr>
              <a:spLocks/>
            </p:cNvSpPr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/>
            <p:cNvSpPr>
              <a:spLocks/>
            </p:cNvSpPr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文本框 36"/>
          <p:cNvSpPr txBox="1"/>
          <p:nvPr/>
        </p:nvSpPr>
        <p:spPr>
          <a:xfrm>
            <a:off x="1277944" y="2247713"/>
            <a:ext cx="125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spc="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区位优势</a:t>
            </a:r>
          </a:p>
        </p:txBody>
      </p:sp>
      <p:sp>
        <p:nvSpPr>
          <p:cNvPr id="25" name="文本框 36"/>
          <p:cNvSpPr txBox="1"/>
          <p:nvPr/>
        </p:nvSpPr>
        <p:spPr>
          <a:xfrm>
            <a:off x="3006136" y="2247713"/>
            <a:ext cx="125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spc="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生态宜居</a:t>
            </a:r>
          </a:p>
        </p:txBody>
      </p:sp>
      <p:sp>
        <p:nvSpPr>
          <p:cNvPr id="26" name="文本框 36"/>
          <p:cNvSpPr txBox="1"/>
          <p:nvPr/>
        </p:nvSpPr>
        <p:spPr>
          <a:xfrm>
            <a:off x="4734328" y="2247713"/>
            <a:ext cx="125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spc="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</a:t>
            </a:r>
          </a:p>
        </p:txBody>
      </p:sp>
      <p:sp>
        <p:nvSpPr>
          <p:cNvPr id="27" name="文本框 36"/>
          <p:cNvSpPr txBox="1"/>
          <p:nvPr/>
        </p:nvSpPr>
        <p:spPr>
          <a:xfrm>
            <a:off x="6462520" y="2247713"/>
            <a:ext cx="125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spc="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房价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3932" y="3183818"/>
            <a:ext cx="1593532" cy="1024107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长江经济带。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城际铁路联通上海，通勤时间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分钟左右；距苏州约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小时车程。</a:t>
            </a:r>
            <a:endParaRPr lang="zh-CN" altLang="en-US" sz="14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69220" y="3183818"/>
            <a:ext cx="1593532" cy="1024107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国家生态园林城市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联合国人居奖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绿色发展百强县市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新型城镇化百强县市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94508" y="3183818"/>
            <a:ext cx="1593532" cy="1264173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基础设施完善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医疗水平不错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学习起来很卷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江浙地区的人脉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lvl="0">
              <a:lnSpc>
                <a:spcPct val="130000"/>
              </a:lnSpc>
              <a:defRPr/>
            </a:pPr>
            <a:endParaRPr lang="zh-CN" altLang="en-US" sz="12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19797" y="3183818"/>
            <a:ext cx="1593532" cy="1024107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月新房均价：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18096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/m</a:t>
            </a:r>
            <a:r>
              <a:rPr lang="en-US" altLang="zh-CN" sz="1200" baseline="30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400" kern="0" baseline="30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每平米在</a:t>
            </a:r>
            <a:r>
              <a:rPr lang="en-US" altLang="zh-CN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21214</a:t>
            </a: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元至</a:t>
            </a:r>
            <a:r>
              <a:rPr lang="en-US" altLang="zh-CN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14347</a:t>
            </a: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元不等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形 31" descr="带标记的地图">
            <a:extLst>
              <a:ext uri="{FF2B5EF4-FFF2-40B4-BE49-F238E27FC236}">
                <a16:creationId xmlns:a16="http://schemas.microsoft.com/office/drawing/2014/main" id="{6A27A2A1-849A-418E-8B5E-DC11D2704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9674" y="1765248"/>
            <a:ext cx="450381" cy="450381"/>
          </a:xfrm>
          <a:prstGeom prst="rect">
            <a:avLst/>
          </a:prstGeom>
        </p:spPr>
      </p:pic>
      <p:pic>
        <p:nvPicPr>
          <p:cNvPr id="34" name="图形 33" descr="落叶树">
            <a:extLst>
              <a:ext uri="{FF2B5EF4-FFF2-40B4-BE49-F238E27FC236}">
                <a16:creationId xmlns:a16="http://schemas.microsoft.com/office/drawing/2014/main" id="{61341228-918D-4854-93F5-02C25E056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8620" y="1797957"/>
            <a:ext cx="394551" cy="394551"/>
          </a:xfrm>
          <a:prstGeom prst="rect">
            <a:avLst/>
          </a:prstGeom>
        </p:spPr>
      </p:pic>
      <p:pic>
        <p:nvPicPr>
          <p:cNvPr id="36" name="图形 35" descr="用户网络">
            <a:extLst>
              <a:ext uri="{FF2B5EF4-FFF2-40B4-BE49-F238E27FC236}">
                <a16:creationId xmlns:a16="http://schemas.microsoft.com/office/drawing/2014/main" id="{BB689725-A626-49AF-8590-67A0668F0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1777" y="1765248"/>
            <a:ext cx="444622" cy="4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0390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90750"/>
            <a:ext cx="9144000" cy="2952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1907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283968" y="2859784"/>
            <a:ext cx="43204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2" algn="r"/>
            <a:r>
              <a:rPr lang="zh-CN" altLang="en-US" sz="6000" b="1" spc="60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Impact" pitchFamily="34" charset="0"/>
              </a:rPr>
              <a:t>感谢聆听</a:t>
            </a:r>
          </a:p>
        </p:txBody>
      </p:sp>
      <p:sp>
        <p:nvSpPr>
          <p:cNvPr id="7" name="PA_任意多边形 7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580112" y="3975743"/>
            <a:ext cx="252000" cy="252000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PA_文本框 5"/>
          <p:cNvSpPr txBox="1"/>
          <p:nvPr>
            <p:custDataLst>
              <p:tags r:id="rId2"/>
            </p:custDataLst>
          </p:nvPr>
        </p:nvSpPr>
        <p:spPr>
          <a:xfrm>
            <a:off x="5819417" y="3928628"/>
            <a:ext cx="1523458" cy="346230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报告人：郁辰</a:t>
            </a:r>
          </a:p>
        </p:txBody>
      </p:sp>
    </p:spTree>
    <p:extLst>
      <p:ext uri="{BB962C8B-B14F-4D97-AF65-F5344CB8AC3E}">
        <p14:creationId xmlns:p14="http://schemas.microsoft.com/office/powerpoint/2010/main" val="249448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2"/>
          <p:cNvSpPr/>
          <p:nvPr/>
        </p:nvSpPr>
        <p:spPr>
          <a:xfrm>
            <a:off x="0" y="-22820"/>
            <a:ext cx="9144000" cy="5166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52750"/>
            <a:ext cx="9144000" cy="21907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0" y="2499742"/>
            <a:ext cx="9144000" cy="2643758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70346"/>
            <a:ext cx="9144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04000" y="1036970"/>
            <a:ext cx="936000" cy="936000"/>
          </a:xfrm>
          <a:prstGeom prst="ellipse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01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27453" y="2624683"/>
            <a:ext cx="3889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房价收入比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3399854"/>
            <a:ext cx="9144000" cy="10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2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3672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房价收入比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4"/>
          <p:cNvSpPr txBox="1"/>
          <p:nvPr/>
        </p:nvSpPr>
        <p:spPr>
          <a:xfrm>
            <a:off x="690584" y="2446732"/>
            <a:ext cx="3305350" cy="819115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举例：新房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平米，每平米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25000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元，均价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万左右。假设夫妇月工资各为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元，则家庭月收入达到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8000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元，年收入为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9.6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万元。</a:t>
            </a:r>
            <a:endParaRPr lang="en-GB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3568" y="120359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房价收入比</a:t>
            </a:r>
          </a:p>
        </p:txBody>
      </p:sp>
      <p:sp>
        <p:nvSpPr>
          <p:cNvPr id="37" name="Freeform 2">
            <a:extLst>
              <a:ext uri="{FF2B5EF4-FFF2-40B4-BE49-F238E27FC236}">
                <a16:creationId xmlns:a16="http://schemas.microsoft.com/office/drawing/2014/main" id="{842B0403-D414-46D3-8237-8BE7EAAC5572}"/>
              </a:ext>
            </a:extLst>
          </p:cNvPr>
          <p:cNvSpPr>
            <a:spLocks/>
          </p:cNvSpPr>
          <p:nvPr/>
        </p:nvSpPr>
        <p:spPr bwMode="blackWhite">
          <a:xfrm>
            <a:off x="6300192" y="1743773"/>
            <a:ext cx="1127856" cy="2312632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lIns="117001" tIns="58500" rIns="117001" bIns="58500" anchor="ctr"/>
          <a:lstStyle/>
          <a:p>
            <a:pPr defTabSz="1219139">
              <a:lnSpc>
                <a:spcPct val="120000"/>
              </a:lnSpc>
            </a:pPr>
            <a:endParaRPr lang="zh-CN" altLang="en-US" sz="5142" b="1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Freeform 3">
            <a:extLst>
              <a:ext uri="{FF2B5EF4-FFF2-40B4-BE49-F238E27FC236}">
                <a16:creationId xmlns:a16="http://schemas.microsoft.com/office/drawing/2014/main" id="{7E5C3E1C-F223-4A19-AEEC-85FCFA42E315}"/>
              </a:ext>
            </a:extLst>
          </p:cNvPr>
          <p:cNvSpPr>
            <a:spLocks/>
          </p:cNvSpPr>
          <p:nvPr/>
        </p:nvSpPr>
        <p:spPr bwMode="blackWhite">
          <a:xfrm>
            <a:off x="5579008" y="1382468"/>
            <a:ext cx="2660923" cy="997606"/>
          </a:xfrm>
          <a:custGeom>
            <a:avLst/>
            <a:gdLst>
              <a:gd name="T0" fmla="*/ 0 w 2042"/>
              <a:gd name="T1" fmla="*/ 788 h 789"/>
              <a:gd name="T2" fmla="*/ 2041 w 2042"/>
              <a:gd name="T3" fmla="*/ 78 h 789"/>
              <a:gd name="T4" fmla="*/ 1996 w 2042"/>
              <a:gd name="T5" fmla="*/ 0 h 789"/>
              <a:gd name="T6" fmla="*/ 985 w 2042"/>
              <a:gd name="T7" fmla="*/ 178 h 789"/>
              <a:gd name="T8" fmla="*/ 834 w 2042"/>
              <a:gd name="T9" fmla="*/ 230 h 789"/>
              <a:gd name="T10" fmla="*/ 8 w 2042"/>
              <a:gd name="T11" fmla="*/ 682 h 789"/>
              <a:gd name="T12" fmla="*/ 0 w 2042"/>
              <a:gd name="T13" fmla="*/ 788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42" h="789">
                <a:moveTo>
                  <a:pt x="0" y="788"/>
                </a:moveTo>
                <a:lnTo>
                  <a:pt x="2041" y="78"/>
                </a:lnTo>
                <a:lnTo>
                  <a:pt x="1996" y="0"/>
                </a:lnTo>
                <a:lnTo>
                  <a:pt x="985" y="178"/>
                </a:lnTo>
                <a:lnTo>
                  <a:pt x="834" y="230"/>
                </a:lnTo>
                <a:lnTo>
                  <a:pt x="8" y="682"/>
                </a:lnTo>
                <a:lnTo>
                  <a:pt x="0" y="788"/>
                </a:lnTo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lIns="117001" tIns="58500" rIns="117001" bIns="58500" anchor="ctr"/>
          <a:lstStyle/>
          <a:p>
            <a:pPr marL="0" marR="0" lvl="0" indent="0" defTabSz="1219139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142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Oval 4">
            <a:extLst>
              <a:ext uri="{FF2B5EF4-FFF2-40B4-BE49-F238E27FC236}">
                <a16:creationId xmlns:a16="http://schemas.microsoft.com/office/drawing/2014/main" id="{B8528572-6E92-4F23-96C7-0680412924B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94635" y="1711591"/>
            <a:ext cx="138970" cy="134575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100000">
                <a:srgbClr val="00B0F0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17001" tIns="58500" rIns="117001" bIns="58500" anchor="ctr"/>
          <a:lstStyle/>
          <a:p>
            <a:pPr marL="0" marR="0" lvl="0" indent="0" defTabSz="1146749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142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587E769-21F4-419A-86ED-E5922E31C9C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8150696" y="1508266"/>
            <a:ext cx="478352" cy="1148271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8575" cap="flat" cmpd="sng" algn="ctr">
            <a:solidFill>
              <a:srgbClr val="001F5E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17001" tIns="58500" rIns="117001" bIns="58500" anchor="ctr"/>
          <a:lstStyle/>
          <a:p>
            <a:pPr marL="0" marR="0" lvl="0" indent="0" defTabSz="1146749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5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D5F23233-9B47-4951-AD57-09384E5E0BB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8140456" y="1508266"/>
            <a:ext cx="0" cy="1140957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8575" cap="flat" cmpd="sng" algn="ctr">
            <a:solidFill>
              <a:srgbClr val="001F5E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17001" tIns="58500" rIns="117001" bIns="58500" anchor="ctr"/>
          <a:lstStyle/>
          <a:p>
            <a:pPr marL="0" marR="0" lvl="0" indent="0" defTabSz="1146749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5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Line 7">
            <a:extLst>
              <a:ext uri="{FF2B5EF4-FFF2-40B4-BE49-F238E27FC236}">
                <a16:creationId xmlns:a16="http://schemas.microsoft.com/office/drawing/2014/main" id="{0ED43C49-728B-44FA-9A0F-AE0FDFDD9FF8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7616756" y="1511191"/>
            <a:ext cx="517849" cy="1154083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8575" cap="flat" cmpd="sng" algn="ctr">
            <a:solidFill>
              <a:srgbClr val="001F5E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17001" tIns="58500" rIns="117001" bIns="58500" anchor="ctr"/>
          <a:lstStyle/>
          <a:p>
            <a:pPr marL="0" marR="0" lvl="0" indent="0" defTabSz="1146749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5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BB72E419-74CA-401D-9923-24194C79E08F}"/>
              </a:ext>
            </a:extLst>
          </p:cNvPr>
          <p:cNvSpPr>
            <a:spLocks/>
          </p:cNvSpPr>
          <p:nvPr/>
        </p:nvSpPr>
        <p:spPr bwMode="blackWhite">
          <a:xfrm>
            <a:off x="7575797" y="2630208"/>
            <a:ext cx="1082508" cy="348138"/>
          </a:xfrm>
          <a:custGeom>
            <a:avLst/>
            <a:gdLst>
              <a:gd name="T0" fmla="*/ 4 w 830"/>
              <a:gd name="T1" fmla="*/ 0 h 276"/>
              <a:gd name="T2" fmla="*/ 0 w 830"/>
              <a:gd name="T3" fmla="*/ 28 h 276"/>
              <a:gd name="T4" fmla="*/ 4 w 830"/>
              <a:gd name="T5" fmla="*/ 65 h 276"/>
              <a:gd name="T6" fmla="*/ 16 w 830"/>
              <a:gd name="T7" fmla="*/ 102 h 276"/>
              <a:gd name="T8" fmla="*/ 38 w 830"/>
              <a:gd name="T9" fmla="*/ 139 h 276"/>
              <a:gd name="T10" fmla="*/ 74 w 830"/>
              <a:gd name="T11" fmla="*/ 172 h 276"/>
              <a:gd name="T12" fmla="*/ 117 w 830"/>
              <a:gd name="T13" fmla="*/ 202 h 276"/>
              <a:gd name="T14" fmla="*/ 161 w 830"/>
              <a:gd name="T15" fmla="*/ 223 h 276"/>
              <a:gd name="T16" fmla="*/ 197 w 830"/>
              <a:gd name="T17" fmla="*/ 237 h 276"/>
              <a:gd name="T18" fmla="*/ 239 w 830"/>
              <a:gd name="T19" fmla="*/ 251 h 276"/>
              <a:gd name="T20" fmla="*/ 278 w 830"/>
              <a:gd name="T21" fmla="*/ 260 h 276"/>
              <a:gd name="T22" fmla="*/ 317 w 830"/>
              <a:gd name="T23" fmla="*/ 266 h 276"/>
              <a:gd name="T24" fmla="*/ 354 w 830"/>
              <a:gd name="T25" fmla="*/ 270 h 276"/>
              <a:gd name="T26" fmla="*/ 402 w 830"/>
              <a:gd name="T27" fmla="*/ 275 h 276"/>
              <a:gd name="T28" fmla="*/ 447 w 830"/>
              <a:gd name="T29" fmla="*/ 273 h 276"/>
              <a:gd name="T30" fmla="*/ 490 w 830"/>
              <a:gd name="T31" fmla="*/ 270 h 276"/>
              <a:gd name="T32" fmla="*/ 541 w 830"/>
              <a:gd name="T33" fmla="*/ 265 h 276"/>
              <a:gd name="T34" fmla="*/ 579 w 830"/>
              <a:gd name="T35" fmla="*/ 255 h 276"/>
              <a:gd name="T36" fmla="*/ 620 w 830"/>
              <a:gd name="T37" fmla="*/ 244 h 276"/>
              <a:gd name="T38" fmla="*/ 659 w 830"/>
              <a:gd name="T39" fmla="*/ 230 h 276"/>
              <a:gd name="T40" fmla="*/ 686 w 830"/>
              <a:gd name="T41" fmla="*/ 219 h 276"/>
              <a:gd name="T42" fmla="*/ 715 w 830"/>
              <a:gd name="T43" fmla="*/ 201 h 276"/>
              <a:gd name="T44" fmla="*/ 737 w 830"/>
              <a:gd name="T45" fmla="*/ 186 h 276"/>
              <a:gd name="T46" fmla="*/ 762 w 830"/>
              <a:gd name="T47" fmla="*/ 166 h 276"/>
              <a:gd name="T48" fmla="*/ 785 w 830"/>
              <a:gd name="T49" fmla="*/ 147 h 276"/>
              <a:gd name="T50" fmla="*/ 800 w 830"/>
              <a:gd name="T51" fmla="*/ 125 h 276"/>
              <a:gd name="T52" fmla="*/ 814 w 830"/>
              <a:gd name="T53" fmla="*/ 100 h 276"/>
              <a:gd name="T54" fmla="*/ 824 w 830"/>
              <a:gd name="T55" fmla="*/ 73 h 276"/>
              <a:gd name="T56" fmla="*/ 829 w 830"/>
              <a:gd name="T57" fmla="*/ 40 h 276"/>
              <a:gd name="T58" fmla="*/ 827 w 830"/>
              <a:gd name="T59" fmla="*/ 1 h 276"/>
              <a:gd name="T60" fmla="*/ 4 w 830"/>
              <a:gd name="T61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0" h="276">
                <a:moveTo>
                  <a:pt x="4" y="0"/>
                </a:moveTo>
                <a:lnTo>
                  <a:pt x="0" y="28"/>
                </a:lnTo>
                <a:lnTo>
                  <a:pt x="4" y="65"/>
                </a:lnTo>
                <a:lnTo>
                  <a:pt x="16" y="102"/>
                </a:lnTo>
                <a:lnTo>
                  <a:pt x="38" y="139"/>
                </a:lnTo>
                <a:lnTo>
                  <a:pt x="74" y="172"/>
                </a:lnTo>
                <a:lnTo>
                  <a:pt x="117" y="202"/>
                </a:lnTo>
                <a:lnTo>
                  <a:pt x="161" y="223"/>
                </a:lnTo>
                <a:lnTo>
                  <a:pt x="197" y="237"/>
                </a:lnTo>
                <a:lnTo>
                  <a:pt x="239" y="251"/>
                </a:lnTo>
                <a:lnTo>
                  <a:pt x="278" y="260"/>
                </a:lnTo>
                <a:lnTo>
                  <a:pt x="317" y="266"/>
                </a:lnTo>
                <a:lnTo>
                  <a:pt x="354" y="270"/>
                </a:lnTo>
                <a:lnTo>
                  <a:pt x="402" y="275"/>
                </a:lnTo>
                <a:lnTo>
                  <a:pt x="447" y="273"/>
                </a:lnTo>
                <a:lnTo>
                  <a:pt x="490" y="270"/>
                </a:lnTo>
                <a:lnTo>
                  <a:pt x="541" y="265"/>
                </a:lnTo>
                <a:lnTo>
                  <a:pt x="579" y="255"/>
                </a:lnTo>
                <a:lnTo>
                  <a:pt x="620" y="244"/>
                </a:lnTo>
                <a:lnTo>
                  <a:pt x="659" y="230"/>
                </a:lnTo>
                <a:lnTo>
                  <a:pt x="686" y="219"/>
                </a:lnTo>
                <a:lnTo>
                  <a:pt x="715" y="201"/>
                </a:lnTo>
                <a:lnTo>
                  <a:pt x="737" y="186"/>
                </a:lnTo>
                <a:lnTo>
                  <a:pt x="762" y="166"/>
                </a:lnTo>
                <a:lnTo>
                  <a:pt x="785" y="147"/>
                </a:lnTo>
                <a:lnTo>
                  <a:pt x="800" y="125"/>
                </a:lnTo>
                <a:lnTo>
                  <a:pt x="814" y="100"/>
                </a:lnTo>
                <a:lnTo>
                  <a:pt x="824" y="73"/>
                </a:lnTo>
                <a:lnTo>
                  <a:pt x="829" y="40"/>
                </a:lnTo>
                <a:lnTo>
                  <a:pt x="827" y="1"/>
                </a:lnTo>
                <a:lnTo>
                  <a:pt x="4" y="0"/>
                </a:lnTo>
              </a:path>
            </a:pathLst>
          </a:custGeom>
          <a:solidFill>
            <a:srgbClr val="001F5E"/>
          </a:solidFill>
          <a:ln w="25400" cap="flat" cmpd="sng" algn="ctr">
            <a:noFill/>
            <a:prstDash val="solid"/>
          </a:ln>
          <a:effectLst/>
        </p:spPr>
        <p:txBody>
          <a:bodyPr lIns="117001" tIns="58500" rIns="117001" bIns="58500" anchor="ctr"/>
          <a:lstStyle/>
          <a:p>
            <a:pPr defTabSz="1219139">
              <a:lnSpc>
                <a:spcPct val="120000"/>
              </a:lnSpc>
            </a:pPr>
            <a:endParaRPr lang="zh-CN" altLang="en-US" sz="5142" b="1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Line 9">
            <a:extLst>
              <a:ext uri="{FF2B5EF4-FFF2-40B4-BE49-F238E27FC236}">
                <a16:creationId xmlns:a16="http://schemas.microsoft.com/office/drawing/2014/main" id="{84A27E75-A67E-43F7-9AB6-DD72D27081B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703350" y="2331803"/>
            <a:ext cx="478351" cy="1146807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8575" cap="flat" cmpd="sng" algn="ctr">
            <a:solidFill>
              <a:srgbClr val="76486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17001" tIns="58500" rIns="117001" bIns="58500" anchor="ctr"/>
          <a:lstStyle/>
          <a:p>
            <a:pPr marL="0" marR="0" lvl="0" indent="0" defTabSz="1146749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5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Line 10">
            <a:extLst>
              <a:ext uri="{FF2B5EF4-FFF2-40B4-BE49-F238E27FC236}">
                <a16:creationId xmlns:a16="http://schemas.microsoft.com/office/drawing/2014/main" id="{CA6A68DC-BE0B-4A30-9EC0-4E9EBEDA64C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96034" y="2331803"/>
            <a:ext cx="0" cy="1140957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8575" cap="flat" cmpd="sng" algn="ctr">
            <a:solidFill>
              <a:srgbClr val="76486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17001" tIns="58500" rIns="117001" bIns="58500" anchor="ctr"/>
          <a:lstStyle/>
          <a:p>
            <a:pPr marL="0" marR="0" lvl="0" indent="0" defTabSz="1146749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5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Line 11">
            <a:extLst>
              <a:ext uri="{FF2B5EF4-FFF2-40B4-BE49-F238E27FC236}">
                <a16:creationId xmlns:a16="http://schemas.microsoft.com/office/drawing/2014/main" id="{FEBB7650-16DD-426B-8740-F8E5285AFCFC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182575" y="2333267"/>
            <a:ext cx="506146" cy="1119016"/>
          </a:xfrm>
          <a:prstGeom prst="lin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8575" cap="flat" cmpd="sng" algn="ctr">
            <a:solidFill>
              <a:srgbClr val="76486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17001" tIns="58500" rIns="117001" bIns="58500" anchor="ctr"/>
          <a:lstStyle/>
          <a:p>
            <a:pPr marL="0" marR="0" lvl="0" indent="0" defTabSz="1146749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5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Freeform 12">
            <a:extLst>
              <a:ext uri="{FF2B5EF4-FFF2-40B4-BE49-F238E27FC236}">
                <a16:creationId xmlns:a16="http://schemas.microsoft.com/office/drawing/2014/main" id="{0B3A8B8E-7058-4715-AB96-435AC9982123}"/>
              </a:ext>
            </a:extLst>
          </p:cNvPr>
          <p:cNvSpPr>
            <a:spLocks/>
          </p:cNvSpPr>
          <p:nvPr/>
        </p:nvSpPr>
        <p:spPr bwMode="blackWhite">
          <a:xfrm>
            <a:off x="5129913" y="3452286"/>
            <a:ext cx="1082508" cy="348138"/>
          </a:xfrm>
          <a:custGeom>
            <a:avLst/>
            <a:gdLst>
              <a:gd name="T0" fmla="*/ 4 w 830"/>
              <a:gd name="T1" fmla="*/ 0 h 276"/>
              <a:gd name="T2" fmla="*/ 0 w 830"/>
              <a:gd name="T3" fmla="*/ 28 h 276"/>
              <a:gd name="T4" fmla="*/ 4 w 830"/>
              <a:gd name="T5" fmla="*/ 65 h 276"/>
              <a:gd name="T6" fmla="*/ 16 w 830"/>
              <a:gd name="T7" fmla="*/ 102 h 276"/>
              <a:gd name="T8" fmla="*/ 38 w 830"/>
              <a:gd name="T9" fmla="*/ 139 h 276"/>
              <a:gd name="T10" fmla="*/ 74 w 830"/>
              <a:gd name="T11" fmla="*/ 172 h 276"/>
              <a:gd name="T12" fmla="*/ 117 w 830"/>
              <a:gd name="T13" fmla="*/ 202 h 276"/>
              <a:gd name="T14" fmla="*/ 161 w 830"/>
              <a:gd name="T15" fmla="*/ 223 h 276"/>
              <a:gd name="T16" fmla="*/ 197 w 830"/>
              <a:gd name="T17" fmla="*/ 237 h 276"/>
              <a:gd name="T18" fmla="*/ 239 w 830"/>
              <a:gd name="T19" fmla="*/ 251 h 276"/>
              <a:gd name="T20" fmla="*/ 278 w 830"/>
              <a:gd name="T21" fmla="*/ 260 h 276"/>
              <a:gd name="T22" fmla="*/ 317 w 830"/>
              <a:gd name="T23" fmla="*/ 266 h 276"/>
              <a:gd name="T24" fmla="*/ 354 w 830"/>
              <a:gd name="T25" fmla="*/ 270 h 276"/>
              <a:gd name="T26" fmla="*/ 402 w 830"/>
              <a:gd name="T27" fmla="*/ 275 h 276"/>
              <a:gd name="T28" fmla="*/ 447 w 830"/>
              <a:gd name="T29" fmla="*/ 273 h 276"/>
              <a:gd name="T30" fmla="*/ 490 w 830"/>
              <a:gd name="T31" fmla="*/ 270 h 276"/>
              <a:gd name="T32" fmla="*/ 541 w 830"/>
              <a:gd name="T33" fmla="*/ 265 h 276"/>
              <a:gd name="T34" fmla="*/ 579 w 830"/>
              <a:gd name="T35" fmla="*/ 255 h 276"/>
              <a:gd name="T36" fmla="*/ 620 w 830"/>
              <a:gd name="T37" fmla="*/ 244 h 276"/>
              <a:gd name="T38" fmla="*/ 659 w 830"/>
              <a:gd name="T39" fmla="*/ 230 h 276"/>
              <a:gd name="T40" fmla="*/ 686 w 830"/>
              <a:gd name="T41" fmla="*/ 219 h 276"/>
              <a:gd name="T42" fmla="*/ 715 w 830"/>
              <a:gd name="T43" fmla="*/ 201 h 276"/>
              <a:gd name="T44" fmla="*/ 737 w 830"/>
              <a:gd name="T45" fmla="*/ 186 h 276"/>
              <a:gd name="T46" fmla="*/ 762 w 830"/>
              <a:gd name="T47" fmla="*/ 166 h 276"/>
              <a:gd name="T48" fmla="*/ 785 w 830"/>
              <a:gd name="T49" fmla="*/ 147 h 276"/>
              <a:gd name="T50" fmla="*/ 800 w 830"/>
              <a:gd name="T51" fmla="*/ 125 h 276"/>
              <a:gd name="T52" fmla="*/ 814 w 830"/>
              <a:gd name="T53" fmla="*/ 100 h 276"/>
              <a:gd name="T54" fmla="*/ 824 w 830"/>
              <a:gd name="T55" fmla="*/ 73 h 276"/>
              <a:gd name="T56" fmla="*/ 829 w 830"/>
              <a:gd name="T57" fmla="*/ 40 h 276"/>
              <a:gd name="T58" fmla="*/ 827 w 830"/>
              <a:gd name="T59" fmla="*/ 1 h 276"/>
              <a:gd name="T60" fmla="*/ 4 w 830"/>
              <a:gd name="T61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0" h="276">
                <a:moveTo>
                  <a:pt x="4" y="0"/>
                </a:moveTo>
                <a:lnTo>
                  <a:pt x="0" y="28"/>
                </a:lnTo>
                <a:lnTo>
                  <a:pt x="4" y="65"/>
                </a:lnTo>
                <a:lnTo>
                  <a:pt x="16" y="102"/>
                </a:lnTo>
                <a:lnTo>
                  <a:pt x="38" y="139"/>
                </a:lnTo>
                <a:lnTo>
                  <a:pt x="74" y="172"/>
                </a:lnTo>
                <a:lnTo>
                  <a:pt x="117" y="202"/>
                </a:lnTo>
                <a:lnTo>
                  <a:pt x="161" y="223"/>
                </a:lnTo>
                <a:lnTo>
                  <a:pt x="197" y="237"/>
                </a:lnTo>
                <a:lnTo>
                  <a:pt x="239" y="251"/>
                </a:lnTo>
                <a:lnTo>
                  <a:pt x="278" y="260"/>
                </a:lnTo>
                <a:lnTo>
                  <a:pt x="317" y="266"/>
                </a:lnTo>
                <a:lnTo>
                  <a:pt x="354" y="270"/>
                </a:lnTo>
                <a:lnTo>
                  <a:pt x="402" y="275"/>
                </a:lnTo>
                <a:lnTo>
                  <a:pt x="447" y="273"/>
                </a:lnTo>
                <a:lnTo>
                  <a:pt x="490" y="270"/>
                </a:lnTo>
                <a:lnTo>
                  <a:pt x="541" y="265"/>
                </a:lnTo>
                <a:lnTo>
                  <a:pt x="579" y="255"/>
                </a:lnTo>
                <a:lnTo>
                  <a:pt x="620" y="244"/>
                </a:lnTo>
                <a:lnTo>
                  <a:pt x="659" y="230"/>
                </a:lnTo>
                <a:lnTo>
                  <a:pt x="686" y="219"/>
                </a:lnTo>
                <a:lnTo>
                  <a:pt x="715" y="201"/>
                </a:lnTo>
                <a:lnTo>
                  <a:pt x="737" y="186"/>
                </a:lnTo>
                <a:lnTo>
                  <a:pt x="762" y="166"/>
                </a:lnTo>
                <a:lnTo>
                  <a:pt x="785" y="147"/>
                </a:lnTo>
                <a:lnTo>
                  <a:pt x="800" y="125"/>
                </a:lnTo>
                <a:lnTo>
                  <a:pt x="814" y="100"/>
                </a:lnTo>
                <a:lnTo>
                  <a:pt x="824" y="73"/>
                </a:lnTo>
                <a:lnTo>
                  <a:pt x="829" y="40"/>
                </a:lnTo>
                <a:lnTo>
                  <a:pt x="827" y="1"/>
                </a:lnTo>
                <a:lnTo>
                  <a:pt x="4" y="0"/>
                </a:lnTo>
              </a:path>
            </a:pathLst>
          </a:custGeom>
          <a:solidFill>
            <a:srgbClr val="764867"/>
          </a:solidFill>
          <a:ln w="25400" cap="flat" cmpd="sng" algn="ctr">
            <a:noFill/>
            <a:prstDash val="solid"/>
          </a:ln>
          <a:effectLst/>
        </p:spPr>
        <p:txBody>
          <a:bodyPr lIns="117001" tIns="58500" rIns="117001" bIns="58500" anchor="ctr"/>
          <a:lstStyle/>
          <a:p>
            <a:pPr defTabSz="1219139">
              <a:lnSpc>
                <a:spcPct val="120000"/>
              </a:lnSpc>
            </a:pPr>
            <a:endParaRPr lang="zh-CN" altLang="en-US" sz="5142" b="1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EA744ED-7FF0-44FF-B8F4-C549DD595BBF}"/>
              </a:ext>
            </a:extLst>
          </p:cNvPr>
          <p:cNvSpPr/>
          <p:nvPr/>
        </p:nvSpPr>
        <p:spPr>
          <a:xfrm>
            <a:off x="683568" y="184055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住房价格与城市居民家庭年收入之比</a:t>
            </a:r>
          </a:p>
        </p:txBody>
      </p:sp>
      <p:pic>
        <p:nvPicPr>
          <p:cNvPr id="55" name="图形 54" descr="房子">
            <a:extLst>
              <a:ext uri="{FF2B5EF4-FFF2-40B4-BE49-F238E27FC236}">
                <a16:creationId xmlns:a16="http://schemas.microsoft.com/office/drawing/2014/main" id="{C3F2BE01-8247-4C52-8EA4-5EAAFF1F4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3007" y="2866635"/>
            <a:ext cx="703208" cy="703208"/>
          </a:xfrm>
          <a:prstGeom prst="rect">
            <a:avLst/>
          </a:prstGeom>
        </p:spPr>
      </p:pic>
      <p:pic>
        <p:nvPicPr>
          <p:cNvPr id="57" name="图形 56" descr="硬币">
            <a:extLst>
              <a:ext uri="{FF2B5EF4-FFF2-40B4-BE49-F238E27FC236}">
                <a16:creationId xmlns:a16="http://schemas.microsoft.com/office/drawing/2014/main" id="{9A00221F-AFCF-4FE2-A8E2-1249249A1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3124" y="2144971"/>
            <a:ext cx="668813" cy="668813"/>
          </a:xfrm>
          <a:prstGeom prst="rect">
            <a:avLst/>
          </a:prstGeom>
        </p:spPr>
      </p:pic>
      <p:sp>
        <p:nvSpPr>
          <p:cNvPr id="58" name="文本框 14">
            <a:extLst>
              <a:ext uri="{FF2B5EF4-FFF2-40B4-BE49-F238E27FC236}">
                <a16:creationId xmlns:a16="http://schemas.microsoft.com/office/drawing/2014/main" id="{EC0C5C1E-5A71-4500-972A-53160AF819E0}"/>
              </a:ext>
            </a:extLst>
          </p:cNvPr>
          <p:cNvSpPr txBox="1"/>
          <p:nvPr/>
        </p:nvSpPr>
        <p:spPr>
          <a:xfrm>
            <a:off x="690584" y="3502609"/>
            <a:ext cx="2376264" cy="372326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 / 9.6 = 20.833333…</a:t>
            </a:r>
            <a:endParaRPr lang="en-GB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59" name="文本框 14">
            <a:extLst>
              <a:ext uri="{FF2B5EF4-FFF2-40B4-BE49-F238E27FC236}">
                <a16:creationId xmlns:a16="http://schemas.microsoft.com/office/drawing/2014/main" id="{228A2EF7-904F-4EFE-AEC1-DFA22C57A36C}"/>
              </a:ext>
            </a:extLst>
          </p:cNvPr>
          <p:cNvSpPr txBox="1"/>
          <p:nvPr/>
        </p:nvSpPr>
        <p:spPr>
          <a:xfrm>
            <a:off x="683568" y="4115075"/>
            <a:ext cx="5832648" cy="364247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通用计算方法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住宅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套价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家庭年收入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（税前）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32738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0" grpId="0"/>
      <p:bldP spid="58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3672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套价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MH_Other_1"/>
          <p:cNvSpPr/>
          <p:nvPr>
            <p:custDataLst>
              <p:tags r:id="rId1"/>
            </p:custDataLst>
          </p:nvPr>
        </p:nvSpPr>
        <p:spPr>
          <a:xfrm>
            <a:off x="5374486" y="1961124"/>
            <a:ext cx="846137" cy="21748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 w="12700"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MH_Text_4"/>
          <p:cNvSpPr txBox="1"/>
          <p:nvPr>
            <p:custDataLst>
              <p:tags r:id="rId2"/>
            </p:custDataLst>
          </p:nvPr>
        </p:nvSpPr>
        <p:spPr>
          <a:xfrm>
            <a:off x="6361911" y="1851734"/>
            <a:ext cx="2242541" cy="5760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会同时注重装修和家电配置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有几个房间，几套卫浴</a:t>
            </a:r>
            <a:endParaRPr lang="da-DK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MH_Other_2"/>
          <p:cNvSpPr/>
          <p:nvPr>
            <p:custDataLst>
              <p:tags r:id="rId3"/>
            </p:custDataLst>
          </p:nvPr>
        </p:nvSpPr>
        <p:spPr>
          <a:xfrm flipH="1">
            <a:off x="2923382" y="1961124"/>
            <a:ext cx="844550" cy="21748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 w="12700"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 flipV="1">
            <a:off x="5374486" y="3440674"/>
            <a:ext cx="846137" cy="21748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 w="12700"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MH_Other_4"/>
          <p:cNvSpPr/>
          <p:nvPr>
            <p:custDataLst>
              <p:tags r:id="rId5"/>
            </p:custDataLst>
          </p:nvPr>
        </p:nvSpPr>
        <p:spPr>
          <a:xfrm flipH="1" flipV="1">
            <a:off x="2923382" y="3440674"/>
            <a:ext cx="844550" cy="21748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 w="12700"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MH_Other_5"/>
          <p:cNvSpPr/>
          <p:nvPr>
            <p:custDataLst>
              <p:tags r:id="rId6"/>
            </p:custDataLst>
          </p:nvPr>
        </p:nvSpPr>
        <p:spPr>
          <a:xfrm>
            <a:off x="3537914" y="1792169"/>
            <a:ext cx="871728" cy="871727"/>
          </a:xfrm>
          <a:custGeom>
            <a:avLst/>
            <a:gdLst>
              <a:gd name="connsiteX0" fmla="*/ 1090749 w 1090749"/>
              <a:gd name="connsiteY0" fmla="*/ 0 h 1090749"/>
              <a:gd name="connsiteX1" fmla="*/ 1090749 w 1090749"/>
              <a:gd name="connsiteY1" fmla="*/ 520353 h 1090749"/>
              <a:gd name="connsiteX2" fmla="*/ 1054097 w 1090749"/>
              <a:gd name="connsiteY2" fmla="*/ 529777 h 1090749"/>
              <a:gd name="connsiteX3" fmla="*/ 529777 w 1090749"/>
              <a:gd name="connsiteY3" fmla="*/ 1054097 h 1090749"/>
              <a:gd name="connsiteX4" fmla="*/ 520353 w 1090749"/>
              <a:gd name="connsiteY4" fmla="*/ 1090749 h 1090749"/>
              <a:gd name="connsiteX5" fmla="*/ 0 w 1090749"/>
              <a:gd name="connsiteY5" fmla="*/ 1090749 h 1090749"/>
              <a:gd name="connsiteX6" fmla="*/ 9646 w 1090749"/>
              <a:gd name="connsiteY6" fmla="*/ 1027542 h 1090749"/>
              <a:gd name="connsiteX7" fmla="*/ 1027542 w 1090749"/>
              <a:gd name="connsiteY7" fmla="*/ 9646 h 1090749"/>
              <a:gd name="connsiteX8" fmla="*/ 1090749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1090749" y="0"/>
                </a:moveTo>
                <a:lnTo>
                  <a:pt x="1090749" y="520353"/>
                </a:lnTo>
                <a:lnTo>
                  <a:pt x="1054097" y="529777"/>
                </a:lnTo>
                <a:cubicBezTo>
                  <a:pt x="804459" y="607423"/>
                  <a:pt x="607423" y="804459"/>
                  <a:pt x="529777" y="1054097"/>
                </a:cubicBezTo>
                <a:lnTo>
                  <a:pt x="520353" y="1090749"/>
                </a:lnTo>
                <a:lnTo>
                  <a:pt x="0" y="1090749"/>
                </a:lnTo>
                <a:lnTo>
                  <a:pt x="9646" y="1027542"/>
                </a:lnTo>
                <a:cubicBezTo>
                  <a:pt x="114196" y="516617"/>
                  <a:pt x="516617" y="114196"/>
                  <a:pt x="1027542" y="9646"/>
                </a:cubicBezTo>
                <a:lnTo>
                  <a:pt x="1090749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MH_Other_6"/>
          <p:cNvSpPr/>
          <p:nvPr>
            <p:custDataLst>
              <p:tags r:id="rId7"/>
            </p:custDataLst>
          </p:nvPr>
        </p:nvSpPr>
        <p:spPr>
          <a:xfrm>
            <a:off x="4729996" y="1792169"/>
            <a:ext cx="871728" cy="871727"/>
          </a:xfrm>
          <a:custGeom>
            <a:avLst/>
            <a:gdLst>
              <a:gd name="connsiteX0" fmla="*/ 0 w 1090749"/>
              <a:gd name="connsiteY0" fmla="*/ 0 h 1090749"/>
              <a:gd name="connsiteX1" fmla="*/ 63206 w 1090749"/>
              <a:gd name="connsiteY1" fmla="*/ 9646 h 1090749"/>
              <a:gd name="connsiteX2" fmla="*/ 1081102 w 1090749"/>
              <a:gd name="connsiteY2" fmla="*/ 1027542 h 1090749"/>
              <a:gd name="connsiteX3" fmla="*/ 1090749 w 1090749"/>
              <a:gd name="connsiteY3" fmla="*/ 1090749 h 1090749"/>
              <a:gd name="connsiteX4" fmla="*/ 570395 w 1090749"/>
              <a:gd name="connsiteY4" fmla="*/ 1090749 h 1090749"/>
              <a:gd name="connsiteX5" fmla="*/ 560971 w 1090749"/>
              <a:gd name="connsiteY5" fmla="*/ 1054097 h 1090749"/>
              <a:gd name="connsiteX6" fmla="*/ 36651 w 1090749"/>
              <a:gd name="connsiteY6" fmla="*/ 529777 h 1090749"/>
              <a:gd name="connsiteX7" fmla="*/ 0 w 1090749"/>
              <a:gd name="connsiteY7" fmla="*/ 520353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63206" y="9646"/>
                </a:lnTo>
                <a:cubicBezTo>
                  <a:pt x="574131" y="114196"/>
                  <a:pt x="976552" y="516617"/>
                  <a:pt x="1081102" y="1027542"/>
                </a:cubicBezTo>
                <a:lnTo>
                  <a:pt x="1090749" y="1090749"/>
                </a:lnTo>
                <a:lnTo>
                  <a:pt x="570395" y="1090749"/>
                </a:lnTo>
                <a:lnTo>
                  <a:pt x="560971" y="1054097"/>
                </a:lnTo>
                <a:cubicBezTo>
                  <a:pt x="483326" y="804459"/>
                  <a:pt x="286290" y="607423"/>
                  <a:pt x="36651" y="529777"/>
                </a:cubicBezTo>
                <a:lnTo>
                  <a:pt x="0" y="520353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MH_Other_7"/>
          <p:cNvSpPr/>
          <p:nvPr>
            <p:custDataLst>
              <p:tags r:id="rId8"/>
            </p:custDataLst>
          </p:nvPr>
        </p:nvSpPr>
        <p:spPr>
          <a:xfrm>
            <a:off x="3537914" y="2984250"/>
            <a:ext cx="871728" cy="871727"/>
          </a:xfrm>
          <a:custGeom>
            <a:avLst/>
            <a:gdLst>
              <a:gd name="connsiteX0" fmla="*/ 0 w 1090749"/>
              <a:gd name="connsiteY0" fmla="*/ 0 h 1090749"/>
              <a:gd name="connsiteX1" fmla="*/ 520353 w 1090749"/>
              <a:gd name="connsiteY1" fmla="*/ 0 h 1090749"/>
              <a:gd name="connsiteX2" fmla="*/ 529777 w 1090749"/>
              <a:gd name="connsiteY2" fmla="*/ 36651 h 1090749"/>
              <a:gd name="connsiteX3" fmla="*/ 1054097 w 1090749"/>
              <a:gd name="connsiteY3" fmla="*/ 560971 h 1090749"/>
              <a:gd name="connsiteX4" fmla="*/ 1090749 w 1090749"/>
              <a:gd name="connsiteY4" fmla="*/ 570395 h 1090749"/>
              <a:gd name="connsiteX5" fmla="*/ 1090749 w 1090749"/>
              <a:gd name="connsiteY5" fmla="*/ 1090749 h 1090749"/>
              <a:gd name="connsiteX6" fmla="*/ 1027542 w 1090749"/>
              <a:gd name="connsiteY6" fmla="*/ 1081102 h 1090749"/>
              <a:gd name="connsiteX7" fmla="*/ 9646 w 1090749"/>
              <a:gd name="connsiteY7" fmla="*/ 63206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520353" y="0"/>
                </a:lnTo>
                <a:lnTo>
                  <a:pt x="529777" y="36651"/>
                </a:lnTo>
                <a:cubicBezTo>
                  <a:pt x="607423" y="286290"/>
                  <a:pt x="804459" y="483326"/>
                  <a:pt x="1054097" y="560971"/>
                </a:cubicBezTo>
                <a:lnTo>
                  <a:pt x="1090749" y="570395"/>
                </a:lnTo>
                <a:lnTo>
                  <a:pt x="1090749" y="1090749"/>
                </a:lnTo>
                <a:lnTo>
                  <a:pt x="1027542" y="1081102"/>
                </a:lnTo>
                <a:cubicBezTo>
                  <a:pt x="516617" y="976552"/>
                  <a:pt x="114196" y="574131"/>
                  <a:pt x="9646" y="63206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MH_Other_8"/>
          <p:cNvSpPr/>
          <p:nvPr>
            <p:custDataLst>
              <p:tags r:id="rId9"/>
            </p:custDataLst>
          </p:nvPr>
        </p:nvSpPr>
        <p:spPr>
          <a:xfrm>
            <a:off x="4729999" y="2984247"/>
            <a:ext cx="871727" cy="871726"/>
          </a:xfrm>
          <a:custGeom>
            <a:avLst/>
            <a:gdLst>
              <a:gd name="connsiteX0" fmla="*/ 570395 w 1090748"/>
              <a:gd name="connsiteY0" fmla="*/ 0 h 1090748"/>
              <a:gd name="connsiteX1" fmla="*/ 1090748 w 1090748"/>
              <a:gd name="connsiteY1" fmla="*/ 0 h 1090748"/>
              <a:gd name="connsiteX2" fmla="*/ 1081102 w 1090748"/>
              <a:gd name="connsiteY2" fmla="*/ 63206 h 1090748"/>
              <a:gd name="connsiteX3" fmla="*/ 63206 w 1090748"/>
              <a:gd name="connsiteY3" fmla="*/ 1081102 h 1090748"/>
              <a:gd name="connsiteX4" fmla="*/ 0 w 1090748"/>
              <a:gd name="connsiteY4" fmla="*/ 1090748 h 1090748"/>
              <a:gd name="connsiteX5" fmla="*/ 0 w 1090748"/>
              <a:gd name="connsiteY5" fmla="*/ 570395 h 1090748"/>
              <a:gd name="connsiteX6" fmla="*/ 36651 w 1090748"/>
              <a:gd name="connsiteY6" fmla="*/ 560971 h 1090748"/>
              <a:gd name="connsiteX7" fmla="*/ 560971 w 1090748"/>
              <a:gd name="connsiteY7" fmla="*/ 36651 h 1090748"/>
              <a:gd name="connsiteX8" fmla="*/ 570395 w 1090748"/>
              <a:gd name="connsiteY8" fmla="*/ 0 h 109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8" h="1090748">
                <a:moveTo>
                  <a:pt x="570395" y="0"/>
                </a:moveTo>
                <a:lnTo>
                  <a:pt x="1090748" y="0"/>
                </a:lnTo>
                <a:lnTo>
                  <a:pt x="1081102" y="63206"/>
                </a:lnTo>
                <a:cubicBezTo>
                  <a:pt x="976552" y="574131"/>
                  <a:pt x="574131" y="976552"/>
                  <a:pt x="63206" y="1081102"/>
                </a:cubicBezTo>
                <a:lnTo>
                  <a:pt x="0" y="1090748"/>
                </a:lnTo>
                <a:lnTo>
                  <a:pt x="0" y="570395"/>
                </a:lnTo>
                <a:lnTo>
                  <a:pt x="36651" y="560971"/>
                </a:lnTo>
                <a:cubicBezTo>
                  <a:pt x="286290" y="483326"/>
                  <a:pt x="483326" y="286290"/>
                  <a:pt x="560971" y="36651"/>
                </a:cubicBezTo>
                <a:lnTo>
                  <a:pt x="57039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MH_SubTitle_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61908" y="3286066"/>
            <a:ext cx="152246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别墅</a:t>
            </a:r>
          </a:p>
        </p:txBody>
      </p:sp>
      <p:sp>
        <p:nvSpPr>
          <p:cNvPr id="17" name="MH_Text_3"/>
          <p:cNvSpPr txBox="1"/>
          <p:nvPr>
            <p:custDataLst>
              <p:tags r:id="rId11"/>
            </p:custDataLst>
          </p:nvPr>
        </p:nvSpPr>
        <p:spPr>
          <a:xfrm>
            <a:off x="6361911" y="3579926"/>
            <a:ext cx="2242541" cy="5760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占住宅的较大一部分，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只会有模糊报价</a:t>
            </a:r>
            <a:endParaRPr lang="da-DK" altLang="zh-C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771533" y="2025787"/>
            <a:ext cx="1596572" cy="1596572"/>
          </a:xfrm>
          <a:prstGeom prst="ellipse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21005" y="2608883"/>
            <a:ext cx="697627" cy="430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套价</a:t>
            </a:r>
          </a:p>
        </p:txBody>
      </p:sp>
      <p:sp>
        <p:nvSpPr>
          <p:cNvPr id="20" name="MH_SubTitle_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61910" y="1512035"/>
            <a:ext cx="1306437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精装修</a:t>
            </a:r>
          </a:p>
        </p:txBody>
      </p:sp>
      <p:sp>
        <p:nvSpPr>
          <p:cNvPr id="21" name="MH_Text_4"/>
          <p:cNvSpPr txBox="1"/>
          <p:nvPr>
            <p:custDataLst>
              <p:tags r:id="rId13"/>
            </p:custDataLst>
          </p:nvPr>
        </p:nvSpPr>
        <p:spPr>
          <a:xfrm>
            <a:off x="1187624" y="1851734"/>
            <a:ext cx="1594470" cy="5760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西方人买房一般不会明码标价一平米的价格</a:t>
            </a:r>
            <a:endParaRPr lang="da-DK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MH_SubTitle_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331644" y="3286066"/>
            <a:ext cx="1450453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r"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存在其他考量</a:t>
            </a:r>
          </a:p>
        </p:txBody>
      </p:sp>
      <p:sp>
        <p:nvSpPr>
          <p:cNvPr id="23" name="MH_Text_3"/>
          <p:cNvSpPr txBox="1"/>
          <p:nvPr>
            <p:custDataLst>
              <p:tags r:id="rId15"/>
            </p:custDataLst>
          </p:nvPr>
        </p:nvSpPr>
        <p:spPr>
          <a:xfrm>
            <a:off x="1325263" y="3579926"/>
            <a:ext cx="1456831" cy="5760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还有管理费、地税以及其他支出需要考虑</a:t>
            </a:r>
            <a:endParaRPr lang="da-DK" altLang="zh-C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4" name="MH_SubTitle_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15618" y="1512035"/>
            <a:ext cx="1666477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r"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一套房子的价格</a:t>
            </a:r>
          </a:p>
        </p:txBody>
      </p:sp>
    </p:spTree>
    <p:extLst>
      <p:ext uri="{BB962C8B-B14F-4D97-AF65-F5344CB8AC3E}">
        <p14:creationId xmlns:p14="http://schemas.microsoft.com/office/powerpoint/2010/main" val="166736344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3672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en-US" altLang="zh-CN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美国房产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060902" y="1635648"/>
            <a:ext cx="2684949" cy="1056611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0070C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4" tIns="0" rIns="8640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flipH="1">
            <a:off x="2175288" y="1635648"/>
            <a:ext cx="2684949" cy="1056611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00B0F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4" tIns="0" rIns="8640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空心弧 40"/>
          <p:cNvSpPr/>
          <p:nvPr/>
        </p:nvSpPr>
        <p:spPr>
          <a:xfrm flipH="1" flipV="1">
            <a:off x="3923762" y="2678593"/>
            <a:ext cx="936479" cy="894930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00B0F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4" tIns="0" rIns="8640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空心弧 40"/>
          <p:cNvSpPr/>
          <p:nvPr/>
        </p:nvSpPr>
        <p:spPr>
          <a:xfrm flipV="1">
            <a:off x="4060904" y="2678593"/>
            <a:ext cx="936479" cy="894930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0070C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4" tIns="0" rIns="8640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3"/>
          <p:cNvSpPr txBox="1"/>
          <p:nvPr/>
        </p:nvSpPr>
        <p:spPr>
          <a:xfrm>
            <a:off x="5069361" y="2550006"/>
            <a:ext cx="3103043" cy="1027955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建筑面积：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套内建筑面积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公摊面积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墙面积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某层层共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800m</a:t>
            </a:r>
            <a:r>
              <a:rPr lang="en-US" altLang="zh-CN" sz="105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8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住户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Wingdings" panose="05000000000000000000" pitchFamily="2" charset="2"/>
              </a:rPr>
              <a:t>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建筑面积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100m</a:t>
            </a:r>
            <a:r>
              <a:rPr lang="en-US" altLang="zh-CN" sz="105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/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户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公摊面积共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200m</a:t>
            </a:r>
            <a:r>
              <a:rPr lang="en-US" altLang="zh-CN" sz="105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Wingdings" panose="05000000000000000000" pitchFamily="2" charset="2"/>
              </a:rPr>
              <a:t>  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公摊面积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25m</a:t>
            </a:r>
            <a:r>
              <a:rPr lang="en-US" altLang="zh-CN" sz="105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/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户</a:t>
            </a:r>
          </a:p>
        </p:txBody>
      </p:sp>
      <p:sp>
        <p:nvSpPr>
          <p:cNvPr id="12" name="文本框 14"/>
          <p:cNvSpPr txBox="1"/>
          <p:nvPr/>
        </p:nvSpPr>
        <p:spPr>
          <a:xfrm>
            <a:off x="755577" y="2550006"/>
            <a:ext cx="2824045" cy="1028211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居住面积：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美国房产是以居住面积计算的，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平方米就是室内（不含外墙和内墙）面积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平方米，面积只是一个不十分重要的参考指标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5576" y="174377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美国房产</a:t>
            </a:r>
          </a:p>
        </p:txBody>
      </p:sp>
      <p:sp>
        <p:nvSpPr>
          <p:cNvPr id="14" name="矩形 13"/>
          <p:cNvSpPr/>
          <p:nvPr/>
        </p:nvSpPr>
        <p:spPr>
          <a:xfrm>
            <a:off x="6961812" y="171183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中国房产</a:t>
            </a:r>
          </a:p>
        </p:txBody>
      </p:sp>
    </p:spTree>
    <p:extLst>
      <p:ext uri="{BB962C8B-B14F-4D97-AF65-F5344CB8AC3E}">
        <p14:creationId xmlns:p14="http://schemas.microsoft.com/office/powerpoint/2010/main" val="65640390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3672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房价收入比的意义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文本框 7"/>
          <p:cNvSpPr txBox="1">
            <a:spLocks noChangeArrowheads="1"/>
          </p:cNvSpPr>
          <p:nvPr/>
        </p:nvSpPr>
        <p:spPr bwMode="auto">
          <a:xfrm>
            <a:off x="682619" y="3533068"/>
            <a:ext cx="2233177" cy="91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负担能力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买房热情</a:t>
            </a: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3455415" y="3533068"/>
            <a:ext cx="2233177" cy="91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供需变化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自动调节</a:t>
            </a:r>
          </a:p>
        </p:txBody>
      </p:sp>
      <p:sp>
        <p:nvSpPr>
          <p:cNvPr id="18" name="文本框 7"/>
          <p:cNvSpPr txBox="1">
            <a:spLocks noChangeArrowheads="1"/>
          </p:cNvSpPr>
          <p:nvPr/>
        </p:nvSpPr>
        <p:spPr bwMode="auto">
          <a:xfrm>
            <a:off x="6228212" y="3533068"/>
            <a:ext cx="2233177" cy="91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国家调整住房政策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供给侧改革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需求侧管理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7B0CDA-E3C2-4E1A-986F-EA7E1045F216}"/>
              </a:ext>
            </a:extLst>
          </p:cNvPr>
          <p:cNvGrpSpPr/>
          <p:nvPr/>
        </p:nvGrpSpPr>
        <p:grpSpPr>
          <a:xfrm>
            <a:off x="467127" y="1560241"/>
            <a:ext cx="2448152" cy="1770636"/>
            <a:chOff x="467127" y="1560241"/>
            <a:chExt cx="2448152" cy="1770636"/>
          </a:xfrm>
        </p:grpSpPr>
        <p:grpSp>
          <p:nvGrpSpPr>
            <p:cNvPr id="7" name="组合 6"/>
            <p:cNvGrpSpPr/>
            <p:nvPr/>
          </p:nvGrpSpPr>
          <p:grpSpPr>
            <a:xfrm>
              <a:off x="683127" y="1776241"/>
              <a:ext cx="2232152" cy="1554636"/>
              <a:chOff x="1115616" y="1391864"/>
              <a:chExt cx="2232152" cy="155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259584" y="1578348"/>
                <a:ext cx="2088184" cy="136815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115616" y="1391864"/>
                <a:ext cx="2088184" cy="136815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467127" y="1560241"/>
              <a:ext cx="432000" cy="43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26787" y="2260262"/>
              <a:ext cx="21962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住户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7022F83-FC8F-433D-BF74-087F11411B78}"/>
              </a:ext>
            </a:extLst>
          </p:cNvPr>
          <p:cNvGrpSpPr/>
          <p:nvPr/>
        </p:nvGrpSpPr>
        <p:grpSpPr>
          <a:xfrm>
            <a:off x="3239923" y="1560241"/>
            <a:ext cx="2448152" cy="1770636"/>
            <a:chOff x="3239923" y="1560241"/>
            <a:chExt cx="2448152" cy="1770636"/>
          </a:xfrm>
        </p:grpSpPr>
        <p:grpSp>
          <p:nvGrpSpPr>
            <p:cNvPr id="10" name="组合 9"/>
            <p:cNvGrpSpPr/>
            <p:nvPr/>
          </p:nvGrpSpPr>
          <p:grpSpPr>
            <a:xfrm>
              <a:off x="3455923" y="1776241"/>
              <a:ext cx="2232152" cy="1554636"/>
              <a:chOff x="4066595" y="1491659"/>
              <a:chExt cx="2232152" cy="155463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4210563" y="1678143"/>
                <a:ext cx="2088184" cy="136815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066595" y="1491659"/>
                <a:ext cx="2088184" cy="136815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239923" y="1560241"/>
              <a:ext cx="432000" cy="43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401892" y="2259217"/>
              <a:ext cx="21962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43B6572-CB21-44FA-808C-13952FE2DB2E}"/>
              </a:ext>
            </a:extLst>
          </p:cNvPr>
          <p:cNvGrpSpPr/>
          <p:nvPr/>
        </p:nvGrpSpPr>
        <p:grpSpPr>
          <a:xfrm>
            <a:off x="6012208" y="1560241"/>
            <a:ext cx="2448664" cy="1770636"/>
            <a:chOff x="6012208" y="1560241"/>
            <a:chExt cx="2448664" cy="1770636"/>
          </a:xfrm>
        </p:grpSpPr>
        <p:grpSp>
          <p:nvGrpSpPr>
            <p:cNvPr id="13" name="组合 12"/>
            <p:cNvGrpSpPr/>
            <p:nvPr/>
          </p:nvGrpSpPr>
          <p:grpSpPr>
            <a:xfrm>
              <a:off x="6228720" y="1776241"/>
              <a:ext cx="2232152" cy="1554636"/>
              <a:chOff x="6516216" y="1391864"/>
              <a:chExt cx="2232152" cy="1554636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6660184" y="1578348"/>
                <a:ext cx="2088184" cy="136815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516216" y="1391864"/>
                <a:ext cx="2088184" cy="136815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6012208" y="1560241"/>
              <a:ext cx="432000" cy="43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74689" y="2259217"/>
              <a:ext cx="21962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政府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40390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43204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2020 </a:t>
            </a: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年高房价收入比城市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7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336323"/>
              </p:ext>
            </p:extLst>
          </p:nvPr>
        </p:nvGraphicFramePr>
        <p:xfrm>
          <a:off x="467544" y="953113"/>
          <a:ext cx="8255000" cy="3098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BC7429C9-F242-489B-943B-78CF7CE9C1AA}"/>
              </a:ext>
            </a:extLst>
          </p:cNvPr>
          <p:cNvGrpSpPr/>
          <p:nvPr/>
        </p:nvGrpSpPr>
        <p:grpSpPr>
          <a:xfrm>
            <a:off x="1012396" y="4306328"/>
            <a:ext cx="7165296" cy="698697"/>
            <a:chOff x="647064" y="4194941"/>
            <a:chExt cx="7165296" cy="698697"/>
          </a:xfrm>
        </p:grpSpPr>
        <p:sp>
          <p:nvSpPr>
            <p:cNvPr id="11" name="文本框 3">
              <a:extLst>
                <a:ext uri="{FF2B5EF4-FFF2-40B4-BE49-F238E27FC236}">
                  <a16:creationId xmlns:a16="http://schemas.microsoft.com/office/drawing/2014/main" id="{65A076A5-18FB-46C8-A787-D634EE729243}"/>
                </a:ext>
              </a:extLst>
            </p:cNvPr>
            <p:cNvSpPr txBox="1"/>
            <p:nvPr/>
          </p:nvSpPr>
          <p:spPr>
            <a:xfrm>
              <a:off x="850592" y="4194941"/>
              <a:ext cx="6961768" cy="698697"/>
            </a:xfrm>
            <a:prstGeom prst="rect">
              <a:avLst/>
            </a:prstGeom>
            <a:noFill/>
          </p:spPr>
          <p:txBody>
            <a:bodyPr wrap="square" lIns="86404" tIns="43202" rIns="86404" bIns="43202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en-US" altLang="zh-CN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[</a:t>
              </a:r>
              <a:r>
                <a:rPr lang="zh-CN" alt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诸葛找房</a:t>
              </a:r>
              <a:r>
                <a:rPr lang="en-US" altLang="zh-CN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]</a:t>
              </a:r>
              <a:r>
                <a:rPr lang="zh-CN" alt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房价收入比调查研究</a:t>
              </a:r>
              <a:r>
                <a:rPr lang="en-US" altLang="zh-CN" sz="1000" i="1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http://admin.fangchan.com/uploadfile/uploadfile/annex/2/2922/607fd424cf52f.pdf</a:t>
              </a:r>
            </a:p>
            <a:p>
              <a:pPr>
                <a:lnSpc>
                  <a:spcPct val="130000"/>
                </a:lnSpc>
                <a:defRPr/>
              </a:pPr>
              <a:r>
                <a:rPr lang="en-US" altLang="zh-CN" sz="1000" i="1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		 http://www.fangchan.com/data/13/2021-04-21/6790536959820632408.html</a:t>
              </a: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C63B60E-C886-4FC0-885E-24116C809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064" y="4299942"/>
              <a:ext cx="180520" cy="139099"/>
            </a:xfrm>
            <a:custGeom>
              <a:avLst/>
              <a:gdLst>
                <a:gd name="T0" fmla="*/ 2147483646 w 4811"/>
                <a:gd name="T1" fmla="*/ 0 h 3654"/>
                <a:gd name="T2" fmla="*/ 2147483646 w 4811"/>
                <a:gd name="T3" fmla="*/ 2147483646 h 3654"/>
                <a:gd name="T4" fmla="*/ 2147483646 w 4811"/>
                <a:gd name="T5" fmla="*/ 2147483646 h 3654"/>
                <a:gd name="T6" fmla="*/ 2147483646 w 4811"/>
                <a:gd name="T7" fmla="*/ 2147483646 h 3654"/>
                <a:gd name="T8" fmla="*/ 2147483646 w 4811"/>
                <a:gd name="T9" fmla="*/ 2147483646 h 3654"/>
                <a:gd name="T10" fmla="*/ 2147483646 w 4811"/>
                <a:gd name="T11" fmla="*/ 2147483646 h 3654"/>
                <a:gd name="T12" fmla="*/ 2147483646 w 4811"/>
                <a:gd name="T13" fmla="*/ 2147483646 h 3654"/>
                <a:gd name="T14" fmla="*/ 2147483646 w 4811"/>
                <a:gd name="T15" fmla="*/ 2147483646 h 3654"/>
                <a:gd name="T16" fmla="*/ 2147483646 w 4811"/>
                <a:gd name="T17" fmla="*/ 2147483646 h 3654"/>
                <a:gd name="T18" fmla="*/ 2147483646 w 4811"/>
                <a:gd name="T19" fmla="*/ 0 h 3654"/>
                <a:gd name="T20" fmla="*/ 2147483646 w 4811"/>
                <a:gd name="T21" fmla="*/ 0 h 3654"/>
                <a:gd name="T22" fmla="*/ 2147483646 w 4811"/>
                <a:gd name="T23" fmla="*/ 2147483646 h 3654"/>
                <a:gd name="T24" fmla="*/ 2147483646 w 4811"/>
                <a:gd name="T25" fmla="*/ 2147483646 h 3654"/>
                <a:gd name="T26" fmla="*/ 2147483646 w 4811"/>
                <a:gd name="T27" fmla="*/ 2147483646 h 3654"/>
                <a:gd name="T28" fmla="*/ 2147483646 w 4811"/>
                <a:gd name="T29" fmla="*/ 2147483646 h 3654"/>
                <a:gd name="T30" fmla="*/ 2147483646 w 4811"/>
                <a:gd name="T31" fmla="*/ 2147483646 h 3654"/>
                <a:gd name="T32" fmla="*/ 0 w 4811"/>
                <a:gd name="T33" fmla="*/ 2147483646 h 3654"/>
                <a:gd name="T34" fmla="*/ 0 w 4811"/>
                <a:gd name="T35" fmla="*/ 2147483646 h 3654"/>
                <a:gd name="T36" fmla="*/ 2147483646 w 4811"/>
                <a:gd name="T37" fmla="*/ 0 h 36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11"/>
                <a:gd name="T58" fmla="*/ 0 h 3654"/>
                <a:gd name="T59" fmla="*/ 4811 w 4811"/>
                <a:gd name="T60" fmla="*/ 3654 h 36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lIns="86404" tIns="43202" rIns="86404" bIns="43202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403902"/>
      </p:ext>
    </p:ext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43204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房价收入比与单身率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7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7620205"/>
              </p:ext>
            </p:extLst>
          </p:nvPr>
        </p:nvGraphicFramePr>
        <p:xfrm>
          <a:off x="467544" y="953113"/>
          <a:ext cx="8255000" cy="3098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20F5346A-275D-42A7-A3FC-892A02B383CF}"/>
              </a:ext>
            </a:extLst>
          </p:cNvPr>
          <p:cNvGrpSpPr/>
          <p:nvPr/>
        </p:nvGrpSpPr>
        <p:grpSpPr>
          <a:xfrm>
            <a:off x="1012396" y="4083918"/>
            <a:ext cx="7165296" cy="898752"/>
            <a:chOff x="647064" y="4194941"/>
            <a:chExt cx="7165296" cy="898752"/>
          </a:xfrm>
        </p:grpSpPr>
        <p:sp>
          <p:nvSpPr>
            <p:cNvPr id="8" name="文本框 3"/>
            <p:cNvSpPr txBox="1"/>
            <p:nvPr/>
          </p:nvSpPr>
          <p:spPr>
            <a:xfrm>
              <a:off x="850592" y="4194941"/>
              <a:ext cx="6961768" cy="898752"/>
            </a:xfrm>
            <a:prstGeom prst="rect">
              <a:avLst/>
            </a:prstGeom>
            <a:noFill/>
          </p:spPr>
          <p:txBody>
            <a:bodyPr wrap="square" lIns="86404" tIns="43202" rIns="86404" bIns="43202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en-US" altLang="zh-CN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[</a:t>
              </a:r>
              <a:r>
                <a:rPr lang="zh-CN" alt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诸葛找房</a:t>
              </a:r>
              <a:r>
                <a:rPr lang="en-US" altLang="zh-CN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]</a:t>
              </a:r>
              <a:r>
                <a:rPr lang="zh-CN" alt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房价收入比调查研究</a:t>
              </a:r>
              <a:r>
                <a:rPr lang="en-US" altLang="zh-CN" sz="1000" i="1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http://admin.fangchan.com/uploadfile/uploadfile/annex/2/2922/607fd424cf52f.pdf</a:t>
              </a:r>
            </a:p>
            <a:p>
              <a:pPr>
                <a:lnSpc>
                  <a:spcPct val="130000"/>
                </a:lnSpc>
                <a:defRPr/>
              </a:pPr>
              <a:r>
                <a:rPr lang="en-US" altLang="zh-CN" sz="1000" i="1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		 http://www.fangchan.com/data/13/2021-04-21/6790536959820632408.html</a:t>
              </a: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000" i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中国各大城市单身率排名</a:t>
              </a:r>
              <a:r>
                <a:rPr lang="en-US" altLang="zh-CN" sz="1000" i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1000" i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数据可视化</a:t>
              </a:r>
              <a:r>
                <a:rPr lang="en-US" altLang="zh-CN" sz="1000" i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en-US" altLang="zh-CN" sz="1000" i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https://www.bilibili.com/video/BV1Sy4y1t7Sv</a:t>
              </a:r>
              <a:endParaRPr lang="zh-CN" altLang="en-US" sz="1000" i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647064" y="4299942"/>
              <a:ext cx="180520" cy="139099"/>
            </a:xfrm>
            <a:custGeom>
              <a:avLst/>
              <a:gdLst>
                <a:gd name="T0" fmla="*/ 2147483646 w 4811"/>
                <a:gd name="T1" fmla="*/ 0 h 3654"/>
                <a:gd name="T2" fmla="*/ 2147483646 w 4811"/>
                <a:gd name="T3" fmla="*/ 2147483646 h 3654"/>
                <a:gd name="T4" fmla="*/ 2147483646 w 4811"/>
                <a:gd name="T5" fmla="*/ 2147483646 h 3654"/>
                <a:gd name="T6" fmla="*/ 2147483646 w 4811"/>
                <a:gd name="T7" fmla="*/ 2147483646 h 3654"/>
                <a:gd name="T8" fmla="*/ 2147483646 w 4811"/>
                <a:gd name="T9" fmla="*/ 2147483646 h 3654"/>
                <a:gd name="T10" fmla="*/ 2147483646 w 4811"/>
                <a:gd name="T11" fmla="*/ 2147483646 h 3654"/>
                <a:gd name="T12" fmla="*/ 2147483646 w 4811"/>
                <a:gd name="T13" fmla="*/ 2147483646 h 3654"/>
                <a:gd name="T14" fmla="*/ 2147483646 w 4811"/>
                <a:gd name="T15" fmla="*/ 2147483646 h 3654"/>
                <a:gd name="T16" fmla="*/ 2147483646 w 4811"/>
                <a:gd name="T17" fmla="*/ 2147483646 h 3654"/>
                <a:gd name="T18" fmla="*/ 2147483646 w 4811"/>
                <a:gd name="T19" fmla="*/ 0 h 3654"/>
                <a:gd name="T20" fmla="*/ 2147483646 w 4811"/>
                <a:gd name="T21" fmla="*/ 0 h 3654"/>
                <a:gd name="T22" fmla="*/ 2147483646 w 4811"/>
                <a:gd name="T23" fmla="*/ 2147483646 h 3654"/>
                <a:gd name="T24" fmla="*/ 2147483646 w 4811"/>
                <a:gd name="T25" fmla="*/ 2147483646 h 3654"/>
                <a:gd name="T26" fmla="*/ 2147483646 w 4811"/>
                <a:gd name="T27" fmla="*/ 2147483646 h 3654"/>
                <a:gd name="T28" fmla="*/ 2147483646 w 4811"/>
                <a:gd name="T29" fmla="*/ 2147483646 h 3654"/>
                <a:gd name="T30" fmla="*/ 2147483646 w 4811"/>
                <a:gd name="T31" fmla="*/ 2147483646 h 3654"/>
                <a:gd name="T32" fmla="*/ 0 w 4811"/>
                <a:gd name="T33" fmla="*/ 2147483646 h 3654"/>
                <a:gd name="T34" fmla="*/ 0 w 4811"/>
                <a:gd name="T35" fmla="*/ 2147483646 h 3654"/>
                <a:gd name="T36" fmla="*/ 2147483646 w 4811"/>
                <a:gd name="T37" fmla="*/ 0 h 36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11"/>
                <a:gd name="T58" fmla="*/ 0 h 3654"/>
                <a:gd name="T59" fmla="*/ 4811 w 4811"/>
                <a:gd name="T60" fmla="*/ 3654 h 36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lIns="86404" tIns="43202" rIns="86404" bIns="43202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711158"/>
      </p:ext>
    </p:ext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6986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683568" y="218132"/>
            <a:ext cx="3672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可能的解释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95486"/>
            <a:ext cx="2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60" y="339526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5367" y="1131542"/>
            <a:ext cx="1800225" cy="1800225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kern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44187" y="1131542"/>
            <a:ext cx="1800225" cy="1800225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kern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6716" y="3003773"/>
            <a:ext cx="1800225" cy="1800225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kern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44187" y="3003773"/>
            <a:ext cx="1800225" cy="1800225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915367" y="3003773"/>
            <a:ext cx="359536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5723" y="1131540"/>
            <a:ext cx="3591214" cy="1800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979487" y="1455427"/>
            <a:ext cx="1695834" cy="104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青年务工</a:t>
            </a:r>
            <a:endParaRPr lang="en-US" altLang="zh-CN" sz="1800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</a:rPr>
              <a:t>专心事业，他们还没有结婚的打算</a:t>
            </a: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6496378" y="1455427"/>
            <a:ext cx="1695834" cy="104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宜居</a:t>
            </a:r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</a:rPr>
              <a:t>or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宜业</a:t>
            </a:r>
            <a:endParaRPr lang="en-US" altLang="zh-CN" sz="1800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</a:rPr>
              <a:t>大城市物价高，消费水平高</a:t>
            </a:r>
          </a:p>
        </p:txBody>
      </p:sp>
      <p:sp>
        <p:nvSpPr>
          <p:cNvPr id="15" name="文本框 7"/>
          <p:cNvSpPr txBox="1">
            <a:spLocks noChangeArrowheads="1"/>
          </p:cNvSpPr>
          <p:nvPr/>
        </p:nvSpPr>
        <p:spPr bwMode="auto">
          <a:xfrm>
            <a:off x="4628907" y="3381754"/>
            <a:ext cx="1695834" cy="104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择偶标准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</a:rPr>
              <a:t>双方的标准都会相应提高</a:t>
            </a:r>
          </a:p>
        </p:txBody>
      </p:sp>
    </p:spTree>
    <p:extLst>
      <p:ext uri="{BB962C8B-B14F-4D97-AF65-F5344CB8AC3E}">
        <p14:creationId xmlns:p14="http://schemas.microsoft.com/office/powerpoint/2010/main" val="65640390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SubTitle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Text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SubTitle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Text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Text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SubTitle"/>
  <p:tag name="MH_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Text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1028</Words>
  <Application>Microsoft Office PowerPoint</Application>
  <PresentationFormat>全屏显示(16:9)</PresentationFormat>
  <Paragraphs>175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Adobe Gothic Std B</vt:lpstr>
      <vt:lpstr>等线</vt:lpstr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房地产</dc:title>
  <dc:creator>第一PPT</dc:creator>
  <cp:keywords>www.1ppt.com</cp:keywords>
  <cp:lastModifiedBy>郁 辰</cp:lastModifiedBy>
  <cp:revision>204</cp:revision>
  <dcterms:created xsi:type="dcterms:W3CDTF">2016-02-05T07:04:35Z</dcterms:created>
  <dcterms:modified xsi:type="dcterms:W3CDTF">2021-12-01T13:47:17Z</dcterms:modified>
</cp:coreProperties>
</file>